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59"/>
  </p:notesMasterIdLst>
  <p:sldIdLst>
    <p:sldId id="256" r:id="rId5"/>
    <p:sldId id="257" r:id="rId6"/>
    <p:sldId id="262" r:id="rId7"/>
    <p:sldId id="395" r:id="rId8"/>
    <p:sldId id="396" r:id="rId9"/>
    <p:sldId id="397" r:id="rId10"/>
    <p:sldId id="398" r:id="rId11"/>
    <p:sldId id="1214" r:id="rId12"/>
    <p:sldId id="1237" r:id="rId13"/>
    <p:sldId id="1209" r:id="rId14"/>
    <p:sldId id="1233" r:id="rId15"/>
    <p:sldId id="1234" r:id="rId16"/>
    <p:sldId id="258" r:id="rId17"/>
    <p:sldId id="409" r:id="rId18"/>
    <p:sldId id="273" r:id="rId19"/>
    <p:sldId id="408" r:id="rId20"/>
    <p:sldId id="410" r:id="rId21"/>
    <p:sldId id="411" r:id="rId22"/>
    <p:sldId id="260" r:id="rId23"/>
    <p:sldId id="265" r:id="rId24"/>
    <p:sldId id="1211" r:id="rId25"/>
    <p:sldId id="1212" r:id="rId26"/>
    <p:sldId id="266" r:id="rId27"/>
    <p:sldId id="1213" r:id="rId28"/>
    <p:sldId id="394" r:id="rId29"/>
    <p:sldId id="399" r:id="rId30"/>
    <p:sldId id="379" r:id="rId31"/>
    <p:sldId id="1238" r:id="rId32"/>
    <p:sldId id="401" r:id="rId33"/>
    <p:sldId id="402" r:id="rId34"/>
    <p:sldId id="381" r:id="rId35"/>
    <p:sldId id="383" r:id="rId36"/>
    <p:sldId id="403" r:id="rId37"/>
    <p:sldId id="404" r:id="rId38"/>
    <p:sldId id="259" r:id="rId39"/>
    <p:sldId id="267" r:id="rId40"/>
    <p:sldId id="275" r:id="rId41"/>
    <p:sldId id="366" r:id="rId42"/>
    <p:sldId id="1241" r:id="rId43"/>
    <p:sldId id="368" r:id="rId44"/>
    <p:sldId id="370" r:id="rId45"/>
    <p:sldId id="1208" r:id="rId46"/>
    <p:sldId id="1240" r:id="rId47"/>
    <p:sldId id="369" r:id="rId48"/>
    <p:sldId id="293" r:id="rId49"/>
    <p:sldId id="261" r:id="rId50"/>
    <p:sldId id="371" r:id="rId51"/>
    <p:sldId id="372" r:id="rId52"/>
    <p:sldId id="373" r:id="rId53"/>
    <p:sldId id="375" r:id="rId54"/>
    <p:sldId id="386" r:id="rId55"/>
    <p:sldId id="391" r:id="rId56"/>
    <p:sldId id="1235" r:id="rId57"/>
    <p:sldId id="1236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F485"/>
    <a:srgbClr val="35AB00"/>
    <a:srgbClr val="FCAC01"/>
    <a:srgbClr val="DC0301"/>
    <a:srgbClr val="185C79"/>
    <a:srgbClr val="124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1491" autoAdjust="0"/>
  </p:normalViewPr>
  <p:slideViewPr>
    <p:cSldViewPr snapToGrid="0">
      <p:cViewPr varScale="1">
        <p:scale>
          <a:sx n="130" d="100"/>
          <a:sy n="130" d="100"/>
        </p:scale>
        <p:origin x="12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Administrative Civil Liability - Where the Funds Are Going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9F-401E-BF5A-63DAED65E6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39F-401E-BF5A-63DAED65E689}"/>
              </c:ext>
            </c:extLst>
          </c:dPt>
          <c:dLbls>
            <c:dLbl>
              <c:idx val="0"/>
              <c:layout>
                <c:manualLayout>
                  <c:x val="-4.1530054644808745E-2"/>
                  <c:y val="-8.755927487131543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9F-401E-BF5A-63DAED65E689}"/>
                </c:ext>
              </c:extLst>
            </c:dLbl>
            <c:dLbl>
              <c:idx val="1"/>
              <c:layout>
                <c:manualLayout>
                  <c:x val="7.4316939890710379E-2"/>
                  <c:y val="3.794235244423669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9F-401E-BF5A-63DAED65E689}"/>
                </c:ext>
              </c:extLst>
            </c:dLbl>
            <c:spPr>
              <a:noFill/>
              <a:ln w="25400">
                <a:solidFill>
                  <a:prstClr val="white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State Water Pollution Cleanup and Abatement Account</c:v>
                </c:pt>
                <c:pt idx="1">
                  <c:v>Compliance Projects, SEPs, Enhanced Compliance Actions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F-401E-BF5A-63DAED65E68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11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C0-406A-BE08-48160AD7489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EC0-406A-BE08-48160AD74897}"/>
              </c:ext>
            </c:extLst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C0-406A-BE08-48160AD74897}"/>
              </c:ext>
            </c:extLst>
          </c:dPt>
          <c:dLbls>
            <c:dLbl>
              <c:idx val="0"/>
              <c:layout>
                <c:manualLayout>
                  <c:x val="8.2994019190224172E-2"/>
                  <c:y val="-5.340564212662863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C0-406A-BE08-48160AD74897}"/>
                </c:ext>
              </c:extLst>
            </c:dLbl>
            <c:dLbl>
              <c:idx val="1"/>
              <c:layout>
                <c:manualLayout>
                  <c:x val="0.10803373348823192"/>
                  <c:y val="8.280740314818110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C0-406A-BE08-48160AD74897}"/>
                </c:ext>
              </c:extLst>
            </c:dLbl>
            <c:dLbl>
              <c:idx val="2"/>
              <c:layout>
                <c:manualLayout>
                  <c:x val="-6.010928961748633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C0-406A-BE08-48160AD748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 Pathway Selected</c:v>
                </c:pt>
                <c:pt idx="1">
                  <c:v>Path A</c:v>
                </c:pt>
                <c:pt idx="2">
                  <c:v>Path B (Management Zone)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63</c:v>
                </c:pt>
                <c:pt idx="1">
                  <c:v>14</c:v>
                </c:pt>
                <c:pt idx="2">
                  <c:v>1106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C0-406A-BE08-48160AD7489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46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C0-406A-BE08-48160AD7489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EC0-406A-BE08-48160AD74897}"/>
              </c:ext>
            </c:extLst>
          </c:dPt>
          <c:dPt>
            <c:idx val="2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C0-406A-BE08-48160AD74897}"/>
              </c:ext>
            </c:extLst>
          </c:dPt>
          <c:dLbls>
            <c:dLbl>
              <c:idx val="0"/>
              <c:layout>
                <c:manualLayout>
                  <c:x val="8.2994019190224172E-2"/>
                  <c:y val="-5.340564212662863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C0-406A-BE08-48160AD74897}"/>
                </c:ext>
              </c:extLst>
            </c:dLbl>
            <c:dLbl>
              <c:idx val="1"/>
              <c:layout>
                <c:manualLayout>
                  <c:x val="0.10803373348823192"/>
                  <c:y val="8.280740314818110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C0-406A-BE08-48160AD74897}"/>
                </c:ext>
              </c:extLst>
            </c:dLbl>
            <c:dLbl>
              <c:idx val="2"/>
              <c:layout>
                <c:manualLayout>
                  <c:x val="-6.010928961748633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C0-406A-BE08-48160AD748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 Pathway Selected</c:v>
                </c:pt>
                <c:pt idx="1">
                  <c:v>Traditional Compliance</c:v>
                </c:pt>
                <c:pt idx="2">
                  <c:v>Fund P&amp;O Study, Performance-Based Requirements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304</c:v>
                </c:pt>
                <c:pt idx="1">
                  <c:v>44</c:v>
                </c:pt>
                <c:pt idx="2">
                  <c:v>2784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C0-406A-BE08-48160AD7489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46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09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B3765-1535-41FB-A927-AAD2D1E8538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1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5F0DD-50AC-48A7-8E66-85D6290D867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9753089E-8272-414D-80AA-B84E3701AA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423756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5F0DD-50AC-48A7-8E66-85D6290D867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9753089E-8272-414D-80AA-B84E3701AA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704722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1D2D4-8A25-4F7E-A254-0F44CB9FB53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3E45A01-9244-4CE0-8778-4C7D6ED8DB9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072307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90347-FDBE-4D86-B724-1F631C62B6E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FA0A436-3F3F-4BC7-AB0D-C6C23780A02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953308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BDA04-5069-4298-83D6-21D45D5F93B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B3E7ABD5-838E-4BE0-9F8A-BB8CB7F3F95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139638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19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5B9A4-5241-4BD0-BF2B-D10F5034EC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4F54E1E-CB8D-404A-92A4-4F1B75A74D3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718856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5B9A4-5241-4BD0-BF2B-D10F5034EC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4F54E1E-CB8D-404A-92A4-4F1B75A74D3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4047164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CC8BF-0264-4813-A1D5-43C9821CDA7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C4D45F1-8639-4AAC-812A-1D5B6FBEDA4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02026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27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B3765-1535-41FB-A927-AAD2D1E8538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51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08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0B05-B868-40B5-A7F3-F6298A71620E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3C78-4D45-41C4-A71E-AE6AE6C3F1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838F37A-82BD-4505-8374-63D112A1A7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791482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0B05-B868-40B5-A7F3-F6298A71620E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3C78-4D45-41C4-A71E-AE6AE6C3F1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838F37A-82BD-4505-8374-63D112A1A7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803302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0B05-B868-40B5-A7F3-F6298A71620E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3C78-4D45-41C4-A71E-AE6AE6C3F1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838F37A-82BD-4505-8374-63D112A1A7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98850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0B05-B868-40B5-A7F3-F6298A71620E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3C78-4D45-41C4-A71E-AE6AE6C3F1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838F37A-82BD-4505-8374-63D112A1A7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759976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0B05-B868-40B5-A7F3-F6298A71620E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3C78-4D45-41C4-A71E-AE6AE6C3F1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838F37A-82BD-4505-8374-63D112A1A7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4111546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400" dirty="0"/>
              <a:t>Creating a focus and goal in stormwater enforcement program.</a:t>
            </a:r>
          </a:p>
          <a:p>
            <a:r>
              <a:rPr lang="en-US" sz="3400" dirty="0"/>
              <a:t>Capitalized on requirements under Senate Bill 205.</a:t>
            </a:r>
          </a:p>
          <a:p>
            <a:r>
              <a:rPr lang="en-US" sz="3400" dirty="0"/>
              <a:t>Senate Bill 205 became effective on January 1, 2020 throughout California – applicable businesses must show they have enrolled under the NPDES Stormwater Industrial General Permit (IGP) program, in order to obtain or renew its business license. </a:t>
            </a:r>
          </a:p>
          <a:p>
            <a:r>
              <a:rPr lang="en-US" sz="3400" dirty="0"/>
              <a:t>Senate Bill 891 </a:t>
            </a: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expanded the application of these provisions to instruments or permits equivalent to business licenses and to the renewals of those equivalent instruments or permits.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This will help us cover facilities in rural areas that do not issue a business license such as Yuba County.  </a:t>
            </a:r>
          </a:p>
          <a:p>
            <a:r>
              <a:rPr lang="en-US" sz="3400" dirty="0"/>
              <a:t>EPA, State Board and the Regions have coordinated to build on existing work by Regional Boards to tell story of industrial stormwater non-filers.</a:t>
            </a:r>
          </a:p>
          <a:p>
            <a:r>
              <a:rPr lang="en-US" sz="3400" dirty="0"/>
              <a:t>Opportunity to pilot EPA’s new Expedited Settlement Agreement (ESA) policy for industrial stormwater non-filers.</a:t>
            </a:r>
          </a:p>
          <a:p>
            <a:pPr lvl="1"/>
            <a:r>
              <a:rPr lang="en-US" sz="3400" dirty="0"/>
              <a:t>Industrial SW Non-Filer ESA finalized for nationwide use 9/30/19.</a:t>
            </a:r>
          </a:p>
          <a:p>
            <a:pPr lvl="1"/>
            <a:r>
              <a:rPr lang="en-US" sz="3400" dirty="0"/>
              <a:t>Region 5 has already been identifying non-filers and have been issuing expedited payment letters to compel enrollment beginning in 2021. </a:t>
            </a:r>
          </a:p>
          <a:p>
            <a:pPr lvl="1"/>
            <a:r>
              <a:rPr lang="en-US" sz="3400" dirty="0"/>
              <a:t>An additional effort is underway in which EPA and Region 5 jointly inspected non-filers with a focus in the disadvantaged communities of Sacramento, Stockton, and Modesto where 14 unpermitted facilities were identified, and staff are working to bring them into compliance.</a:t>
            </a:r>
          </a:p>
          <a:p>
            <a:pPr defTabSz="966612">
              <a:defRPr/>
            </a:pPr>
            <a:endParaRPr lang="en-US" sz="13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0B05-B868-40B5-A7F3-F6298A71620E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BB370-22E8-4A81-BBC8-F45495238F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189C663-FC72-40EE-8748-AF8A31B093C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4191706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0B05-B868-40B5-A7F3-F6298A71620E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3C78-4D45-41C4-A71E-AE6AE6C3F1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838F37A-82BD-4505-8374-63D112A1A7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454567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0B05-B868-40B5-A7F3-F6298A71620E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13C78-4D45-41C4-A71E-AE6AE6C3F1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838F37A-82BD-4505-8374-63D112A1A7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576620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80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5B9A4-5241-4BD0-BF2B-D10F5034EC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4F54E1E-CB8D-404A-92A4-4F1B75A74D3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820220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303DB-2328-4D04-9461-8035E5C180C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2654559-1134-45FA-85AB-1220B14DFAC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680167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53988" y="1260475"/>
            <a:ext cx="8110538" cy="456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17F7-E449-47EF-8C2E-34ECA0649F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AF33F37-15B9-4346-96EA-3562F33134F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19453190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B3765-1535-41FB-A927-AAD2D1E8538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222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4A40-79D3-4EDD-AFAC-27C54FDABFF4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2DCBA-FCE6-429A-90DE-7B126C98FFF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9B2534BE-231B-47A3-A355-71696DDA6C6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932057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B3765-1535-41FB-A927-AAD2D1E85382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711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14A40-79D3-4EDD-AFAC-27C54FDABFF4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4EBB9-C1CD-42BA-B476-29E5C99E31B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C07C35A-02F6-4B03-9E26-47F42BFE580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2595035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36E2A-F241-46D8-A4D7-5D641035147B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6289-2126-4DFD-8CFC-8C035802CB3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53576D0-97FB-4C29-8E00-4EDBDD04045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7410301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B3765-1535-41FB-A927-AAD2D1E85382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789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5283EF-073F-40C4-BF79-328AFE98F01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EFE2-A882-4CD9-A463-5EF5D25A4E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DB728293-45C8-44D0-A8BA-2D157F3D1C8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339556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CVCWA Annual Meeting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5/12/2021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14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0C2518-8D18-4B7D-9F63-258B023D54D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20176-2943-4185-AD3E-9AED2EDC4B8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2ECA39A-3FAF-41EC-920C-352CDC3D0BD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40927317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0C2518-8D18-4B7D-9F63-258B023D54D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7716E-5BCD-4B24-8258-85817D26479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7DC440B-F1C4-462C-8E8E-C396FE9DF62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4176168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0C2518-8D18-4B7D-9F63-258B023D54D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26F22-2DB9-4D36-90D4-642A2EB5D4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5/12/2021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67FC158-646E-45E1-820B-35072B35241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CVCWA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683395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E1DB5-8567-4667-8F90-4E5924CFFFFB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271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120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B3765-1535-41FB-A927-AAD2D1E85382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21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1F9E8-1EA6-444A-BB17-3F4CB9381F8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70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1F9E8-1EA6-444A-BB17-3F4CB9381F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89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83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89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67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D4BC-239F-4B09-82B8-E12498217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C595E1D-7131-4A94-A8F6-08951CB8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227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07" y="1825625"/>
            <a:ext cx="116191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6407" y="1825625"/>
            <a:ext cx="585880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39" y="1825625"/>
            <a:ext cx="558575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407" y="1681163"/>
            <a:ext cx="5858809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407" y="2505075"/>
            <a:ext cx="585880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39" y="1681163"/>
            <a:ext cx="5585753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585752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4052C-0F75-1421-7706-15FE820B1A54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185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407" y="365125"/>
            <a:ext cx="116191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5366" y="1825625"/>
            <a:ext cx="10941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6407" y="63749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2393" y="63749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Kari.Holmes@waterboards.ca.g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boards.ca.gov/water_issues/programs/sso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waterboards.ca.gov/centralvalley/about_us/program_overview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Central Valley Water Board</a:t>
            </a:r>
            <a:br>
              <a:rPr lang="en-US" sz="5400" dirty="0"/>
            </a:br>
            <a:r>
              <a:rPr lang="en-US" sz="5400" dirty="0"/>
              <a:t>Regulator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Patrick Pulupa, Executive Officer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E70A1AB-2C89-4475-A7B5-9D32318C1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62" y="399359"/>
            <a:ext cx="3062238" cy="3062238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E544CEC-23B3-98A1-EE64-4E993C5B8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C59C278-54C8-A556-E063-BC50BFB6F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EF2CF2-613C-D280-7871-0F253068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9818E-2A95-DC1F-AFD8-E135310152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Began in 2019 with Racial Equity Orientation trainings</a:t>
            </a:r>
          </a:p>
          <a:p>
            <a:r>
              <a:rPr lang="en-US" dirty="0"/>
              <a:t>Regional Board staff assigned to work with the State Water Board Team on Statewide effort in 2020</a:t>
            </a:r>
          </a:p>
          <a:p>
            <a:r>
              <a:rPr lang="en-US" dirty="0"/>
              <a:t>After adoption of State Racial Equity Resolution, Regional Racial Equity Team developed Regional Racial Equity Resolution </a:t>
            </a:r>
          </a:p>
          <a:p>
            <a:r>
              <a:rPr lang="en-US" dirty="0"/>
              <a:t>Resolution endorses State Resolution and accepts responsibility for confronting structural and institutional racism, advancing racial equity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571099-8F1C-3569-E74A-A922A32DF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Racial Equity Effort</a:t>
            </a:r>
          </a:p>
        </p:txBody>
      </p:sp>
    </p:spTree>
    <p:extLst>
      <p:ext uri="{BB962C8B-B14F-4D97-AF65-F5344CB8AC3E}">
        <p14:creationId xmlns:p14="http://schemas.microsoft.com/office/powerpoint/2010/main" val="132218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4C2FDD-C630-6CA7-58FB-EBD6AC4697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CalEnviroScreen 4.0 uses 21 indicators covering pollution sources and drivers of vulnerability within California’s approximately 8,000 census tracts</a:t>
            </a:r>
          </a:p>
          <a:p>
            <a:r>
              <a:rPr lang="en-US" dirty="0"/>
              <a:t>Measures overall cumulative burdens affecting California communities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EDBFB3-4B0E-BFBA-8FD9-EC35B97291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0" r="1"/>
          <a:stretch/>
        </p:blipFill>
        <p:spPr>
          <a:xfrm>
            <a:off x="6376170" y="1690688"/>
            <a:ext cx="5078960" cy="38978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2DDAE0-725A-97F6-994B-BDDBB4D0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CalEnviroScreen 4.0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E9C56-C121-766E-9F6E-EEFBA7E91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968F5-44A8-B7AF-A856-AF77388C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93A43-C615-3013-D08B-476049EF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2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E4D9-CA0D-D2FE-0CE2-2F43D91D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 2108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B0E2C9-9D83-5638-F21E-7F7905C107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New Outreach Requirements 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Identify “issues of environmental justice” and begin “as early as possible” 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Engage in equitable, culturally relevant community outreach to promote meaningful civil engagement from potentially impacted communities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D43A5-3E12-2133-F0F3-BC3BDF52CA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R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New Findings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Potential environmental justice, tribal impacts, and racial equity considerations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Summary of anticipated water quality impacts in disadvantaged or tribal communities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Describe environmental justice concerns and mitigation measures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9DB86E-628E-1386-5DB8-4B64657F1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098F6-F970-93EF-9651-477E66A6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7FB9E-74EE-07A8-814A-855285F3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37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igh angle view of a dam&#10;&#10;Description automatically generated with low confidence">
            <a:extLst>
              <a:ext uri="{FF2B5EF4-FFF2-40B4-BE49-F238E27FC236}">
                <a16:creationId xmlns:a16="http://schemas.microsoft.com/office/drawing/2014/main" id="{58B2E531-F958-6B1D-D6A6-E933F9D17A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7A8544A-39F3-EB66-A461-B8C354BA37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NPDES Program Update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557844A-729F-52D8-92D6-B3E902795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General Order, Toxicity Provisions, Mid-Permit Reviews, Cost of Compliance Considerations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6368A7C-CD01-9192-58AC-3DB63263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3034454-05B8-631E-3EFC-6347B176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044059B-756D-B4BC-7CFD-C39666D7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60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0C60BD-F23C-48A7-9162-094E9F9FF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685800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First adopted in 2017</a:t>
            </a:r>
          </a:p>
          <a:p>
            <a:r>
              <a:rPr lang="en-US" sz="2800" dirty="0"/>
              <a:t>Renewal at </a:t>
            </a:r>
            <a:r>
              <a:rPr lang="en-US" sz="2800" b="1" dirty="0">
                <a:solidFill>
                  <a:srgbClr val="FF0000"/>
                </a:solidFill>
              </a:rPr>
              <a:t>June 2023 </a:t>
            </a:r>
            <a:r>
              <a:rPr lang="en-US" sz="2800" dirty="0"/>
              <a:t>Regional Board Meeting</a:t>
            </a:r>
          </a:p>
          <a:p>
            <a:r>
              <a:rPr lang="en-US" sz="2800" dirty="0"/>
              <a:t>Intended for POTWs with end-of-pipe limits </a:t>
            </a:r>
          </a:p>
          <a:p>
            <a:r>
              <a:rPr lang="en-US" sz="2800" dirty="0"/>
              <a:t>Provides a streamlined permitting process</a:t>
            </a:r>
          </a:p>
          <a:p>
            <a:r>
              <a:rPr lang="en-US" sz="2800" dirty="0"/>
              <a:t>19 Facilities Enrolled, 2 New Enrollees this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FC97CE-4A3F-47C6-B684-37CB5800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Municipal NPDES General Order</a:t>
            </a:r>
          </a:p>
        </p:txBody>
      </p:sp>
      <p:pic>
        <p:nvPicPr>
          <p:cNvPr id="2050" name="Picture 2" descr="Water Pollution Control Plant - City of Chico">
            <a:extLst>
              <a:ext uri="{FF2B5EF4-FFF2-40B4-BE49-F238E27FC236}">
                <a16:creationId xmlns:a16="http://schemas.microsoft.com/office/drawing/2014/main" id="{5CE55837-2BA6-A97F-145A-CDD10F75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598" y="1451312"/>
            <a:ext cx="4267201" cy="238963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FF46A2-582C-4529-3706-7354B8792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810000"/>
            <a:ext cx="4267200" cy="238963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53FB6-BD18-6F37-AA9A-A6EEA460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DD253-2457-660A-1103-43E1ABAC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CE0FE-DCDA-3936-11F5-02F1F0355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96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0C60BD-F23C-48A7-9162-094E9F9FF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6858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What’s new?</a:t>
            </a:r>
          </a:p>
          <a:p>
            <a:pPr lvl="1"/>
            <a:r>
              <a:rPr lang="en-US" sz="2800" dirty="0"/>
              <a:t>Implement Statewide Toxicity Provisions</a:t>
            </a:r>
          </a:p>
          <a:p>
            <a:pPr lvl="1"/>
            <a:r>
              <a:rPr lang="en-US" sz="2800" dirty="0"/>
              <a:t>CV-SALTS and Pyrethroid Control Program updates</a:t>
            </a:r>
          </a:p>
          <a:p>
            <a:pPr lvl="1"/>
            <a:r>
              <a:rPr lang="en-US" altLang="en-US" sz="2800" dirty="0"/>
              <a:t>Updated requirements based on new criteria for ammonia, mercury, and aluminum</a:t>
            </a:r>
          </a:p>
          <a:p>
            <a:pPr lvl="1"/>
            <a:r>
              <a:rPr lang="en-US" altLang="en-US" sz="2800" dirty="0"/>
              <a:t>Addition of requirements for dischargers that produce recycled water</a:t>
            </a:r>
          </a:p>
          <a:p>
            <a:pPr lvl="1"/>
            <a:r>
              <a:rPr lang="en-US" altLang="en-US" sz="2800" dirty="0"/>
              <a:t>Site-specific requirements</a:t>
            </a:r>
          </a:p>
          <a:p>
            <a:pPr lvl="1"/>
            <a:endParaRPr lang="en-US" alt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FC97CE-4A3F-47C6-B684-37CB5800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Municipal NPDES General Order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BC5AA-A8AD-4E17-B33A-F2EB8484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875795"/>
            <a:ext cx="4362074" cy="240075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C6E93D-9E77-49CF-B56B-DAA9A95F86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1371600"/>
            <a:ext cx="4362074" cy="239805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63974-AF28-9EF5-06E0-607AF2E0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B55969-A869-CBFC-B7D6-633CD9B9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C5B9D3-AF3C-6068-9441-2E7079D9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39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334C08-3FA3-4700-8B96-1B293489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Statewide Toxicity Provisions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90DA5-115B-4BCD-B5AA-C18FAD5CA2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Statewide Toxicity Provisions</a:t>
            </a:r>
          </a:p>
          <a:p>
            <a:pPr lvl="1"/>
            <a:r>
              <a:rPr lang="en-US" sz="2400" dirty="0"/>
              <a:t>Adopted by State Board - December 2020</a:t>
            </a:r>
          </a:p>
          <a:p>
            <a:pPr lvl="1"/>
            <a:r>
              <a:rPr lang="en-US" sz="2400" dirty="0"/>
              <a:t>Approved by US EPA - </a:t>
            </a:r>
            <a:r>
              <a:rPr lang="en-US" sz="2400" b="1" dirty="0">
                <a:solidFill>
                  <a:srgbClr val="FF0000"/>
                </a:solidFill>
              </a:rPr>
              <a:t>May 1, 2023</a:t>
            </a:r>
          </a:p>
          <a:p>
            <a:r>
              <a:rPr lang="en-US" sz="2800" dirty="0"/>
              <a:t>Regional Board to implement new Provisions during permit renewals</a:t>
            </a:r>
          </a:p>
          <a:p>
            <a:r>
              <a:rPr lang="en-US" sz="2800" dirty="0"/>
              <a:t>Changes include:</a:t>
            </a:r>
          </a:p>
          <a:p>
            <a:pPr lvl="1"/>
            <a:r>
              <a:rPr lang="en-US" sz="2400" dirty="0"/>
              <a:t>New RPA procedures</a:t>
            </a:r>
          </a:p>
          <a:p>
            <a:pPr lvl="1"/>
            <a:r>
              <a:rPr lang="en-US" sz="2400" dirty="0"/>
              <a:t>Numeric limits required if reasonable potential</a:t>
            </a:r>
          </a:p>
          <a:p>
            <a:pPr lvl="1"/>
            <a:r>
              <a:rPr lang="en-US" sz="2400" dirty="0"/>
              <a:t>Increased monitoring for most dischargers</a:t>
            </a:r>
          </a:p>
          <a:p>
            <a:pPr lvl="1"/>
            <a:r>
              <a:rPr lang="en-US" sz="2400" dirty="0"/>
              <a:t>Use of Test of Significant Toxicity (TST) Statistical Approach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1803AC-3350-C1E6-6030-6F8FDD6B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ABCDC-850A-2024-12E8-9B90A71F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58B11-B0C8-CBD5-5DC6-26018587D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1026" name="Picture 2" descr="An evaluation of the Ceriodaphnia dubia chronic toxicity test as an  indicator of instream effects from mountaintop coal mining">
            <a:extLst>
              <a:ext uri="{FF2B5EF4-FFF2-40B4-BE49-F238E27FC236}">
                <a16:creationId xmlns:a16="http://schemas.microsoft.com/office/drawing/2014/main" id="{21D12D30-33F6-0479-3D4B-CB789CED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25" y="1874838"/>
            <a:ext cx="305192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thead minnow Pimephales promelas">
            <a:extLst>
              <a:ext uri="{FF2B5EF4-FFF2-40B4-BE49-F238E27FC236}">
                <a16:creationId xmlns:a16="http://schemas.microsoft.com/office/drawing/2014/main" id="{FAA46836-F40F-2FBD-690A-0677B2236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0589" y="4210051"/>
            <a:ext cx="3581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61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AFAB24-BF15-4658-A64D-AD5EA3E7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Mid-Permit Reviews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D659778-42CC-532D-82AA-69DC70A2B1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07183" y="1989439"/>
            <a:ext cx="2816596" cy="402370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A12E57-4DB5-34D7-6234-1CF122FCD4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Benefits</a:t>
            </a:r>
            <a:r>
              <a:rPr lang="en-US" dirty="0"/>
              <a:t>:</a:t>
            </a:r>
          </a:p>
          <a:p>
            <a:r>
              <a:rPr lang="en-US" dirty="0"/>
              <a:t>Conduct Preliminary RPA</a:t>
            </a:r>
          </a:p>
          <a:p>
            <a:r>
              <a:rPr lang="en-US" dirty="0"/>
              <a:t>Review Technical Reports</a:t>
            </a:r>
          </a:p>
          <a:p>
            <a:r>
              <a:rPr lang="en-US" dirty="0"/>
              <a:t>Issue ROWD reminder letter</a:t>
            </a:r>
          </a:p>
          <a:p>
            <a:r>
              <a:rPr lang="en-US" dirty="0"/>
              <a:t>Allows time to evaluate data issues</a:t>
            </a:r>
          </a:p>
          <a:p>
            <a:pPr marL="0" indent="0">
              <a:buNone/>
            </a:pPr>
            <a:r>
              <a:rPr lang="en-US" b="1" dirty="0"/>
              <a:t>Challenges</a:t>
            </a:r>
            <a:r>
              <a:rPr lang="en-US" dirty="0"/>
              <a:t>:</a:t>
            </a:r>
          </a:p>
          <a:p>
            <a:r>
              <a:rPr lang="en-US" dirty="0"/>
              <a:t>Staff Resource and Time Intensive</a:t>
            </a:r>
          </a:p>
          <a:p>
            <a:r>
              <a:rPr lang="en-US" dirty="0"/>
              <a:t>Competes with Permit Renewals, Amendments, TSOs, etc.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689E6-82CC-C4C5-4A10-A0E9D180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2541A-1B5A-F0B8-57CF-B4946DE11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DB0FC-12CA-0BA9-3DC6-6E0F6AF9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28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E75609-E733-486F-9892-2086E377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Cost of Compliance Considerations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27EF38D9-FEE3-A029-B5AB-52428D3CBA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/>
              <a:t>Mid-permit Reviews</a:t>
            </a:r>
          </a:p>
          <a:p>
            <a:pPr marL="228600" lvl="1"/>
            <a:r>
              <a:rPr lang="en-US" sz="2800" dirty="0"/>
              <a:t>Ensuring permit requirements are based on the best data</a:t>
            </a:r>
          </a:p>
          <a:p>
            <a:pPr marL="3175" lvl="1" indent="0">
              <a:buNone/>
            </a:pPr>
            <a:r>
              <a:rPr lang="en-US" sz="3200" dirty="0"/>
              <a:t>Monitoring</a:t>
            </a:r>
          </a:p>
          <a:p>
            <a:pPr marL="228600" lvl="1"/>
            <a:r>
              <a:rPr lang="en-US" sz="2800" dirty="0"/>
              <a:t>Establishing monitoring requirements that are appropriate for the type of discharge and receiving waters</a:t>
            </a:r>
          </a:p>
          <a:p>
            <a:pPr marL="0" indent="0">
              <a:buNone/>
            </a:pPr>
            <a:r>
              <a:rPr lang="en-US" sz="3200" dirty="0"/>
              <a:t>General Permits</a:t>
            </a:r>
          </a:p>
          <a:p>
            <a:pPr marL="228600" lvl="1"/>
            <a:r>
              <a:rPr lang="en-US" sz="2800" dirty="0"/>
              <a:t>Streamlining and reducing costs for the permitting process 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EF4B7C-94E5-22F5-C37B-F9EEBD27A7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5440" y="2687492"/>
            <a:ext cx="5255207" cy="262760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B7F78-F49A-93FA-FD8E-DD8E7B31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9ACC0-9530-0320-AE52-7D9FCF3C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B9869-8259-F789-6D9A-D20E6B8F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50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5343B5B-22BB-4E8C-BB0A-474CD1C2ADA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5220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674224-6498-5FFB-84D3-E8D3401A07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Groundwater Protection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AABD87-0C63-18B1-DA6D-5C6EDB8B1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Waste Discharge Requirements Program Updates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3B0CC-D43C-8D20-68FA-D1C3B8A05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AA06-DD4E-A170-7EE4-0F87968FD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FBC02-B5E0-C2E1-0DAB-4E6ADE39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5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94CB69C-0540-7A9A-425C-877378BB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ED6EAC2-EB84-EBF1-60CC-9949638D4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407" y="1825625"/>
            <a:ext cx="5858809" cy="41252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Emerging Issues: PFAS, Racial Equity, Flooding</a:t>
            </a:r>
          </a:p>
          <a:p>
            <a:r>
              <a:rPr lang="en-US" dirty="0"/>
              <a:t>NPDES Program Updates</a:t>
            </a:r>
          </a:p>
          <a:p>
            <a:r>
              <a:rPr lang="en-US" dirty="0"/>
              <a:t>Waste Discharge Requirements Program Updates</a:t>
            </a:r>
          </a:p>
          <a:p>
            <a:r>
              <a:rPr lang="en-US" dirty="0"/>
              <a:t>Nitrate Control Program/Salt Control Program</a:t>
            </a:r>
          </a:p>
          <a:p>
            <a:r>
              <a:rPr lang="en-US" dirty="0"/>
              <a:t>Planning Program</a:t>
            </a:r>
          </a:p>
          <a:p>
            <a:r>
              <a:rPr lang="en-US" dirty="0"/>
              <a:t>Enforcement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CB1E322-88D0-DFFE-9863-817226C890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269" y="1599519"/>
            <a:ext cx="4640248" cy="4351338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4D72262-DBFF-0F9A-9BF6-36AB68B0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F68EDB-59CB-380F-E951-D4F4E544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18242F0-B190-B5DB-CE60-D6C61C0A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14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C36875-72E7-410A-B889-393C3B84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Waste Discharge Requirements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5A125-31C5-49C2-B717-169A83BD06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Implementing Outreach under AB2108</a:t>
            </a:r>
          </a:p>
          <a:p>
            <a:r>
              <a:rPr lang="en-US" dirty="0"/>
              <a:t>Transition the Nitrate Control Program to WDR Program Staff</a:t>
            </a:r>
          </a:p>
          <a:p>
            <a:r>
              <a:rPr lang="en-US" dirty="0"/>
              <a:t>Mid-Sized Domestic WWTF General Order for Facilities that Discharge to Land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E2C593-59CE-4383-B79B-F0C80F615C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7317879" y="2095059"/>
            <a:ext cx="3551867" cy="266788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35FB81-ACBA-D5A3-F54A-39C6E480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C715-DAD2-4321-786F-14FE7B0E5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B3335-2F07-5BAD-AE2B-E909AA4F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284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7478C8-7B19-4B5F-A9CE-4E55713F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Implementing Outreach Under AB 2108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1D217A-827F-43B1-A652-F918F9F43C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Expand Outreach to Disadvantaged Communities</a:t>
            </a:r>
          </a:p>
          <a:p>
            <a:r>
              <a:rPr lang="en-US" sz="3200" dirty="0"/>
              <a:t>General Orders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Findings on Potential Environmental Justice, Tribal Impact, and Racial Equity Considerations</a:t>
            </a:r>
          </a:p>
          <a:p>
            <a:r>
              <a:rPr lang="en-US" sz="3200" dirty="0"/>
              <a:t>Individual WDRs</a:t>
            </a:r>
          </a:p>
          <a:p>
            <a:pPr lvl="1"/>
            <a:r>
              <a:rPr lang="en-US" sz="2800" dirty="0"/>
              <a:t>Similar Findings as GO for WDRs with a Time Schedule to Achieve Compliance with WQOs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0790C8-C530-4247-D625-ECF185B990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576" y="1825625"/>
            <a:ext cx="4368936" cy="435133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73ACA7-4732-4475-CC25-002A0CDE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EB2BD-00F9-E2FF-BD35-487E03AB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45920-7762-43DE-18AE-44AB7664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0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7478C8-7B19-4B5F-A9CE-4E55713F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Transition of Nitrate Control Program to WDR Program Staff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1D217A-827F-43B1-A652-F918F9F43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50" y="2254250"/>
            <a:ext cx="5858809" cy="32226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Development of training modules for implementing NCP in permits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Transition Plan to WDR Permitting Units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Permit Revisions/Development of Permits for Management </a:t>
            </a:r>
            <a:r>
              <a:rPr lang="en-US" sz="3200" dirty="0"/>
              <a:t>Zones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343B5B-22BB-4E8C-BB0A-474CD1C2AD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838" y="1906601"/>
            <a:ext cx="5586412" cy="4189385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5E758-3681-766E-269F-D3C9C10BD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1E196-823C-CB0C-58AB-4ED2EB59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284B7-1EFA-F539-9324-D34B2E05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96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C6A1D6-B93A-4411-9CA2-36A578B7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Mid-Sized WWTF General Order Development Update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11F9DB-C01C-4F92-B0CC-0AF71C1F0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407" y="1825625"/>
            <a:ext cx="5858809" cy="3784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dirty="0"/>
              <a:t>Staff Transition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dirty="0"/>
              <a:t>Incorporate Requirements of Nitrate Control Program and Salt Control Program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dirty="0"/>
              <a:t>Outreach to Disadvantaged Communities under AB2108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dirty="0"/>
              <a:t>Anticipated to be Adopted Next Fiscal Year</a:t>
            </a:r>
          </a:p>
        </p:txBody>
      </p:sp>
      <p:pic>
        <p:nvPicPr>
          <p:cNvPr id="5" name="Content Placeholder 6" descr="Pleasant Valley Chlorine Contact Chamber">
            <a:extLst>
              <a:ext uri="{FF2B5EF4-FFF2-40B4-BE49-F238E27FC236}">
                <a16:creationId xmlns:a16="http://schemas.microsoft.com/office/drawing/2014/main" id="{F5AB9284-ABE5-4069-BE51-6EF5050F3B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838" y="1906389"/>
            <a:ext cx="5586412" cy="4189809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519D7-6E9E-B77F-D770-F9216803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92106-4C0B-8745-7543-DB994C76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CB030-BC29-74F0-BB74-80DEC73F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44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AC0AC-058C-33AF-15A2-7BADDAE745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511" b="44461"/>
          <a:stretch/>
        </p:blipFill>
        <p:spPr>
          <a:xfrm>
            <a:off x="529772" y="0"/>
            <a:ext cx="111324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FB50B-F931-A8EE-1CC5-9084AB90F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Enforcement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3D329-189D-A868-B34A-649C5D32D7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New Developments, Compliance Concerns, Sanitary Sewer Systems General Order, Priorities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1F177-2787-637B-5BA3-59E5C7EBD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A4A18-212A-08C7-10C7-E9C1517F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FC46E-BBC4-E150-9970-A6C08B3F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34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DD18FC-84FF-47D3-8EC1-08F3F9A2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Developments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F51F0-B471-30B9-671D-FF647386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6BB72-28D7-CDA2-7F08-B23491DD5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F1DE6-4251-7C9A-0AC2-29F7350F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933D45B-36DD-0469-1A30-5C749587E7A9}"/>
              </a:ext>
            </a:extLst>
          </p:cNvPr>
          <p:cNvSpPr txBox="1">
            <a:spLocks/>
          </p:cNvSpPr>
          <p:nvPr/>
        </p:nvSpPr>
        <p:spPr>
          <a:xfrm>
            <a:off x="831851" y="1371600"/>
            <a:ext cx="11055349" cy="471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27B3607-3FED-B70B-E1D6-8DF3CA045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Challenging winter storms </a:t>
            </a:r>
          </a:p>
          <a:p>
            <a:pPr lvl="1"/>
            <a:r>
              <a:rPr lang="en-US" dirty="0"/>
              <a:t>Continue to perform routine compliance and enforcement duties</a:t>
            </a:r>
          </a:p>
          <a:p>
            <a:pPr lvl="1"/>
            <a:r>
              <a:rPr lang="en-US" dirty="0"/>
              <a:t>Evaluating discharger preparedness</a:t>
            </a:r>
          </a:p>
          <a:p>
            <a:pPr lvl="1"/>
            <a:r>
              <a:rPr lang="en-US" dirty="0"/>
              <a:t>Accurate water balances/capacity calculations</a:t>
            </a:r>
          </a:p>
          <a:p>
            <a:pPr lvl="1"/>
            <a:r>
              <a:rPr lang="en-US" dirty="0"/>
              <a:t>Winterization plans effective (e.g. empty reservoirs prior to rain, best management plans, stormwater controls)</a:t>
            </a:r>
          </a:p>
          <a:p>
            <a:r>
              <a:rPr lang="en-US" dirty="0"/>
              <a:t>Spill Emergency Response Plans</a:t>
            </a:r>
          </a:p>
          <a:p>
            <a:pPr lvl="1"/>
            <a:r>
              <a:rPr lang="en-US" dirty="0"/>
              <a:t>Ensure up to date</a:t>
            </a:r>
          </a:p>
          <a:p>
            <a:pPr lvl="1"/>
            <a:r>
              <a:rPr lang="en-US" dirty="0"/>
              <a:t>Trained operators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47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B96D-F517-4CC9-B802-7C6E7E50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Compliance Concerns - Flooding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CFC1D-12A4-4A61-8B8C-F193529A4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690688"/>
            <a:ext cx="10534650" cy="435133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/>
              <a:t>Flood waters still standing &amp; snowmelt</a:t>
            </a:r>
          </a:p>
          <a:p>
            <a:pPr indent="-342900">
              <a:defRPr/>
            </a:pPr>
            <a:r>
              <a:rPr lang="en-US" sz="2400" dirty="0"/>
              <a:t>Agricultural fields, inundated regulated facilities</a:t>
            </a:r>
          </a:p>
          <a:p>
            <a:pPr indent="-342900">
              <a:defRPr/>
            </a:pPr>
            <a:r>
              <a:rPr lang="en-US" sz="2400" dirty="0"/>
              <a:t>Need for dewatering, saturated land application areas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/>
              <a:t>Prioritizing facilities needing assistance with compliance </a:t>
            </a:r>
          </a:p>
          <a:p>
            <a:pPr marL="342900" indent="-342900">
              <a:defRPr/>
            </a:pPr>
            <a:r>
              <a:rPr lang="en-US" sz="2400" dirty="0"/>
              <a:t>Requesting updated Water Balance evaluations for inundated facilities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/>
              <a:t>Board encourages dischargers to reach out to compliance for assistance</a:t>
            </a:r>
          </a:p>
          <a:p>
            <a:pPr marL="342900" indent="-342900">
              <a:defRPr/>
            </a:pPr>
            <a:r>
              <a:rPr lang="en-US" sz="2400" dirty="0"/>
              <a:t>Supervisor, Compliance &amp; Enforcement Program – Kari Holmes</a:t>
            </a:r>
          </a:p>
          <a:p>
            <a:pPr marL="342900" indent="-342900">
              <a:defRPr/>
            </a:pPr>
            <a:r>
              <a:rPr lang="en-US" sz="2400" dirty="0">
                <a:solidFill>
                  <a:srgbClr val="DDF48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Kari.Holmes@waterboards.ca.gov</a:t>
            </a:r>
            <a:endParaRPr lang="en-US" sz="2400" dirty="0">
              <a:solidFill>
                <a:srgbClr val="DDF485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F2A63-D97E-CC8E-A0E8-BDF888B4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6C17B-B77A-171F-4748-6AB0B4B5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7CD3-5913-3DF5-F35A-EEE27DDE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68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B96D-F517-4CC9-B802-7C6E7E50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Order for Sanitary Sewer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CFC1D-12A4-4A61-8B8C-F193529A4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071"/>
            <a:ext cx="8077200" cy="4986804"/>
          </a:xfrm>
        </p:spPr>
        <p:txBody>
          <a:bodyPr>
            <a:normAutofit/>
          </a:bodyPr>
          <a:lstStyle/>
          <a:p>
            <a:r>
              <a:rPr lang="en-US" sz="3200" dirty="0"/>
              <a:t>General Order for Sanitary Sewer Systems</a:t>
            </a:r>
          </a:p>
          <a:p>
            <a:pPr lvl="1"/>
            <a:r>
              <a:rPr lang="en-US" sz="2800" dirty="0"/>
              <a:t>Adopted December 6, 2022</a:t>
            </a:r>
          </a:p>
          <a:p>
            <a:pPr lvl="1"/>
            <a:r>
              <a:rPr lang="en-US" sz="2800" dirty="0"/>
              <a:t>Effective June 5, 2023</a:t>
            </a:r>
          </a:p>
          <a:p>
            <a:r>
              <a:rPr lang="en-US" sz="3200" dirty="0"/>
              <a:t>Via California Integrated Water Quality System (CIWQS):</a:t>
            </a:r>
          </a:p>
          <a:p>
            <a:pPr lvl="1"/>
            <a:r>
              <a:rPr lang="en-US" sz="2800" dirty="0"/>
              <a:t>Continuation of Existing Regulatory Coverage</a:t>
            </a:r>
          </a:p>
          <a:p>
            <a:pPr lvl="1"/>
            <a:r>
              <a:rPr lang="en-US" sz="2800" dirty="0"/>
              <a:t>Update &amp; Certify Legally Responsible Official</a:t>
            </a:r>
          </a:p>
          <a:p>
            <a:pPr lvl="1"/>
            <a:r>
              <a:rPr lang="en-US" sz="2800" dirty="0"/>
              <a:t>Uploading an Existing Sewer System Management Plan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DDF48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https://www.waterboards.ca.gov/water_issues/programs/sso/</a:t>
            </a:r>
            <a:endParaRPr lang="en-US" sz="3200" dirty="0">
              <a:solidFill>
                <a:srgbClr val="DDF485"/>
              </a:solidFill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5D3F43E-CFAD-5568-FD6A-D70B899729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560" y="1676401"/>
            <a:ext cx="2976637" cy="2667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4F63F-AF4D-6FB1-DC14-6AB5D599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DE8FA-6BCB-D38F-4980-541AC10B2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585D6-C1C7-B202-4DA6-30BE30E4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37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B96D-F517-4CC9-B802-7C6E7E50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Order for Sanitary Sewer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CFC1D-12A4-4A61-8B8C-F193529A4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Regulates private systems of any size and public systems less than one mile in length</a:t>
            </a:r>
          </a:p>
          <a:p>
            <a:r>
              <a:rPr lang="en-US" dirty="0"/>
              <a:t>Prohibits of discharge of sewage from a sanitary sewer system that has the potential to discharge to waters of the State unless promptly cleaned up</a:t>
            </a:r>
          </a:p>
          <a:p>
            <a:r>
              <a:rPr lang="en-US" dirty="0"/>
              <a:t>Reduces frequency of the Sewer System Management Plan from </a:t>
            </a:r>
            <a:r>
              <a:rPr lang="en-US" u="sng" dirty="0"/>
              <a:t>5 years to 6 years</a:t>
            </a:r>
            <a:endParaRPr lang="en-US" dirty="0"/>
          </a:p>
          <a:p>
            <a:r>
              <a:rPr lang="en-US" dirty="0"/>
              <a:t>Reduces frequency for local internal audits from </a:t>
            </a:r>
            <a:r>
              <a:rPr lang="en-US" u="sng" dirty="0"/>
              <a:t>once every two years to once every three years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110EA-2C00-3F7B-696C-5ADAD355A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B267-0B6E-026F-5FAE-FEF6C265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8F08-99DB-ABFF-071E-AAD4E165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57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B96D-F517-4CC9-B802-7C6E7E50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Order for Sanitary Sewer Systems</a:t>
            </a:r>
          </a:p>
        </p:txBody>
      </p:sp>
      <p:sp>
        <p:nvSpPr>
          <p:cNvPr id="3" name="Main Bullets">
            <a:extLst>
              <a:ext uri="{FF2B5EF4-FFF2-40B4-BE49-F238E27FC236}">
                <a16:creationId xmlns:a16="http://schemas.microsoft.com/office/drawing/2014/main" id="{3D6CFC1D-12A4-4A61-8B8C-F193529A4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7" y="1825625"/>
            <a:ext cx="11619185" cy="3270250"/>
          </a:xfrm>
        </p:spPr>
        <p:txBody>
          <a:bodyPr>
            <a:normAutofit/>
          </a:bodyPr>
          <a:lstStyle/>
          <a:p>
            <a:r>
              <a:rPr lang="en-US" dirty="0"/>
              <a:t>Reduces timeframe for water quality sampling of a surface water receiving a spill of 50,000 gallons or greater, from </a:t>
            </a:r>
            <a:r>
              <a:rPr lang="en-US" u="sng" dirty="0"/>
              <a:t>48 hours to 12 hours</a:t>
            </a:r>
            <a:endParaRPr lang="en-US" dirty="0"/>
          </a:p>
          <a:p>
            <a:r>
              <a:rPr lang="en-US" dirty="0"/>
              <a:t>Reduces reporting requirements of less-than-50-gallon sewage spills, from </a:t>
            </a:r>
            <a:r>
              <a:rPr lang="en-US" u="sng" dirty="0"/>
              <a:t>monthly to quarterly</a:t>
            </a:r>
            <a:endParaRPr lang="en-US" dirty="0"/>
          </a:p>
          <a:p>
            <a:r>
              <a:rPr lang="en-US" dirty="0"/>
              <a:t>Requires annual submittal of system performance graphs</a:t>
            </a:r>
          </a:p>
          <a:p>
            <a:r>
              <a:rPr lang="en-US" dirty="0"/>
              <a:t>Adds new requirement for submittal of electronic sewer system service area boundary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110EA-2C00-3F7B-696C-5ADAD355A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B267-0B6E-026F-5FAE-FEF6C265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8F08-99DB-ABFF-071E-AAD4E165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Electronic Reporting">
            <a:extLst>
              <a:ext uri="{FF2B5EF4-FFF2-40B4-BE49-F238E27FC236}">
                <a16:creationId xmlns:a16="http://schemas.microsoft.com/office/drawing/2014/main" id="{27F095DF-ACB2-6F02-2F71-4A25CB64497F}"/>
              </a:ext>
            </a:extLst>
          </p:cNvPr>
          <p:cNvSpPr txBox="1"/>
          <p:nvPr/>
        </p:nvSpPr>
        <p:spPr>
          <a:xfrm>
            <a:off x="219075" y="4916587"/>
            <a:ext cx="875310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Implements full electronic reporting through the CIWQS</a:t>
            </a:r>
          </a:p>
          <a:p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22946-4159-8581-7127-445E6BAF9E0A}"/>
              </a:ext>
            </a:extLst>
          </p:cNvPr>
          <p:cNvSpPr txBox="1"/>
          <p:nvPr/>
        </p:nvSpPr>
        <p:spPr>
          <a:xfrm>
            <a:off x="1419225" y="609600"/>
            <a:ext cx="10553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Central Valley has approximately 250 dischargers that still need to enroll via CIWQS to continue coverage under the Sanitary Sewer System General Order </a:t>
            </a:r>
            <a:r>
              <a:rPr lang="en-US" sz="4800" dirty="0">
                <a:solidFill>
                  <a:srgbClr val="FF0000"/>
                </a:solidFill>
              </a:rPr>
              <a:t>prior to June 5th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540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8955-36F0-22B9-9F68-4DC34A88A1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Emerging 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107276-5DF7-2DC4-9DA3-533E31E42F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PFAS, Racial Equity, Flooding</a:t>
            </a:r>
          </a:p>
        </p:txBody>
      </p:sp>
      <p:pic>
        <p:nvPicPr>
          <p:cNvPr id="1026" name="Picture 2" descr="Where will California's record snowpack melt into floods? | The Sacramento  Bee">
            <a:extLst>
              <a:ext uri="{FF2B5EF4-FFF2-40B4-BE49-F238E27FC236}">
                <a16:creationId xmlns:a16="http://schemas.microsoft.com/office/drawing/2014/main" id="{86864E2B-1075-01C2-6963-236D8D2B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77" y="0"/>
            <a:ext cx="12196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95A76-9C38-53EA-9337-F05DA891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1E587-C765-55AB-F298-A8431625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C85D1-9872-7997-8547-7728F139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02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B96D-F517-4CC9-B802-7C6E7E50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Valley Enforcement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CFC1D-12A4-4A61-8B8C-F193529A4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Mandatory Minimum Penalties (MMPs)</a:t>
            </a:r>
          </a:p>
          <a:p>
            <a:pPr lvl="1"/>
            <a:r>
              <a:rPr lang="en-US" sz="2800" dirty="0"/>
              <a:t>Disadvantaged Communities – Compliance Projects (CPs)</a:t>
            </a:r>
          </a:p>
          <a:p>
            <a:pPr lvl="1"/>
            <a:r>
              <a:rPr lang="en-US" sz="2800" dirty="0"/>
              <a:t>Enhanced Compliance Actions (ECAs) and Supplemental Environmental Projects (SEPs)</a:t>
            </a:r>
          </a:p>
          <a:p>
            <a:r>
              <a:rPr lang="en-US" sz="3200" dirty="0"/>
              <a:t>Discretionary Administrative Civil Liabilities</a:t>
            </a:r>
          </a:p>
          <a:p>
            <a:pPr lvl="1"/>
            <a:r>
              <a:rPr lang="en-US" sz="2800" dirty="0"/>
              <a:t>Sanitary Sewer Overflows</a:t>
            </a:r>
          </a:p>
          <a:p>
            <a:pPr lvl="1"/>
            <a:r>
              <a:rPr lang="en-US" sz="2800" dirty="0"/>
              <a:t>Storm Water (Industrial and Construction)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CD1FC-FF3E-3018-EC1B-F91070C9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9CB78-B5BE-6384-3647-9317160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0948-0F54-796F-924C-6779486C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36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AAC495-EB4E-1F03-BA00-32B29143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Valley Enforcement Priorities TK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95094-8DB5-4976-3F4E-3C38B7C4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F2895-ABF5-5BF1-F907-2D124464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8196A-329C-0F8E-D800-BD49FEEC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B9AEE80-1E73-2065-B690-8EA3DF3F9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174297"/>
              </p:ext>
            </p:extLst>
          </p:nvPr>
        </p:nvGraphicFramePr>
        <p:xfrm>
          <a:off x="285750" y="1825625"/>
          <a:ext cx="116205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51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64BB59-E336-EF35-B7B5-EF1B71E7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Industrial Stormwater Non-Filer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06CEC-7DDF-43AF-8F78-7A63FA11F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Senate Bill 205 – effective January 1, 2020</a:t>
            </a:r>
          </a:p>
          <a:p>
            <a:r>
              <a:rPr lang="en-US" sz="2800" dirty="0"/>
              <a:t>Senate Bill 891 – effective June 1, 2023</a:t>
            </a:r>
          </a:p>
          <a:p>
            <a:r>
              <a:rPr lang="en-US" sz="2800" dirty="0"/>
              <a:t>Enroll under Industrial General Permit (IGP) to obtain or renew business license</a:t>
            </a:r>
          </a:p>
          <a:p>
            <a:r>
              <a:rPr lang="en-US" sz="2800" dirty="0"/>
              <a:t>IGP Non-Filer Expedited Settlement Agreement Policy</a:t>
            </a:r>
          </a:p>
          <a:p>
            <a:r>
              <a:rPr lang="en-US" sz="2800" dirty="0"/>
              <a:t>Region 5 Expedited Payment Letters (similar to ESA)</a:t>
            </a:r>
          </a:p>
          <a:p>
            <a:r>
              <a:rPr lang="en-US" sz="2800" dirty="0"/>
              <a:t>2023 EPA/Region 5 Effort to Identify IGP Non-Filers</a:t>
            </a:r>
          </a:p>
          <a:p>
            <a:pPr lvl="1"/>
            <a:r>
              <a:rPr lang="en-US" sz="2400" dirty="0"/>
              <a:t>14 Facilities Identified – sent Notices of Non-Compliance</a:t>
            </a:r>
          </a:p>
          <a:p>
            <a:pPr lvl="1"/>
            <a:endParaRPr lang="en-US" dirty="0"/>
          </a:p>
          <a:p>
            <a:pPr lvl="1"/>
            <a:endParaRPr lang="en-US" sz="2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BB938-1E68-2D6C-8E39-409E81DB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39086-2701-E036-0CC8-E4CBB2F58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36567-03AC-388D-861B-51C32AFFC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07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B96D-F517-4CC9-B802-7C6E7E50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Valley Enforcement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CFC1D-12A4-4A61-8B8C-F193529A4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071"/>
            <a:ext cx="10515600" cy="4986804"/>
          </a:xfrm>
        </p:spPr>
        <p:txBody>
          <a:bodyPr>
            <a:normAutofit/>
          </a:bodyPr>
          <a:lstStyle/>
          <a:p>
            <a:r>
              <a:rPr lang="en-US" sz="2800" dirty="0"/>
              <a:t>CV-SALTS Compliance Initiative</a:t>
            </a:r>
          </a:p>
          <a:p>
            <a:r>
              <a:rPr lang="en-US" sz="2800" dirty="0"/>
              <a:t>Conduct outreach to dischargers – ongoing enrollment for new dischargers</a:t>
            </a:r>
          </a:p>
          <a:p>
            <a:r>
              <a:rPr lang="en-US" sz="2800" dirty="0"/>
              <a:t>Issue Notices of Deficiency – as needed </a:t>
            </a:r>
          </a:p>
          <a:p>
            <a:r>
              <a:rPr lang="en-US" sz="2800" dirty="0"/>
              <a:t>Issue Notices of Violation – as needed</a:t>
            </a:r>
          </a:p>
          <a:p>
            <a:r>
              <a:rPr lang="en-US" sz="2800" dirty="0"/>
              <a:t>Issue Administrative Civil Liability Complaints – as needed</a:t>
            </a:r>
          </a:p>
          <a:p>
            <a:r>
              <a:rPr lang="en-US" sz="2800" dirty="0"/>
              <a:t>Coordinate and support CV-SALTS program staff to implement the Salt and Nitrate Control Programs in NPDES permits</a:t>
            </a:r>
          </a:p>
          <a:p>
            <a:pPr lvl="1"/>
            <a:r>
              <a:rPr lang="en-US" sz="2400" dirty="0"/>
              <a:t>Develop enforceable permit language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886FE-5E60-F8D3-945C-E45B11873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D851E-CEA3-140B-0B32-DA55AD962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0F96-3E50-FD0D-1B6E-21C67021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67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B96D-F517-4CC9-B802-7C6E7E50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Valley Enforcement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CFC1D-12A4-4A61-8B8C-F193529A4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071"/>
            <a:ext cx="10515600" cy="4986804"/>
          </a:xfrm>
        </p:spPr>
        <p:txBody>
          <a:bodyPr>
            <a:normAutofit/>
          </a:bodyPr>
          <a:lstStyle/>
          <a:p>
            <a:r>
              <a:rPr lang="en-US" sz="2800" dirty="0"/>
              <a:t>Disadvantaged/Environmental Justice Communities</a:t>
            </a:r>
          </a:p>
          <a:p>
            <a:r>
              <a:rPr lang="en-US" sz="2800" dirty="0"/>
              <a:t>Enhanced engagement</a:t>
            </a:r>
            <a:endParaRPr lang="en-US" dirty="0"/>
          </a:p>
          <a:p>
            <a:pPr lvl="1"/>
            <a:r>
              <a:rPr lang="en-US" sz="2400" dirty="0"/>
              <a:t>State Board – Office of Public Participation</a:t>
            </a:r>
          </a:p>
          <a:p>
            <a:r>
              <a:rPr lang="en-US" sz="2800" dirty="0"/>
              <a:t>Multiple stakeholders – Central Valley Region</a:t>
            </a:r>
            <a:endParaRPr lang="en-US" dirty="0"/>
          </a:p>
          <a:p>
            <a:pPr lvl="1"/>
            <a:r>
              <a:rPr lang="en-US" sz="2400" dirty="0"/>
              <a:t>Counties, Cities, Caltrans, California Department of Fish &amp; Wildlife, Central Valley Flood Control Board, Tribes, community residents</a:t>
            </a:r>
          </a:p>
          <a:p>
            <a:r>
              <a:rPr lang="en-US" sz="2800" dirty="0"/>
              <a:t>Form working groups</a:t>
            </a:r>
            <a:endParaRPr lang="en-US" dirty="0"/>
          </a:p>
          <a:p>
            <a:pPr lvl="1"/>
            <a:r>
              <a:rPr lang="en-US" sz="2400" dirty="0"/>
              <a:t>Tackle environmental justice efforts</a:t>
            </a:r>
          </a:p>
          <a:p>
            <a:pPr lvl="1"/>
            <a:r>
              <a:rPr lang="en-US" sz="2400" dirty="0"/>
              <a:t>Establish similar goals</a:t>
            </a:r>
          </a:p>
          <a:p>
            <a:pPr lvl="1"/>
            <a:r>
              <a:rPr lang="en-US" sz="2400" dirty="0"/>
              <a:t>Coordination</a:t>
            </a:r>
          </a:p>
          <a:p>
            <a:pPr lvl="1"/>
            <a:r>
              <a:rPr lang="en-US" sz="2400" dirty="0"/>
              <a:t>Leveraging resources</a:t>
            </a:r>
          </a:p>
          <a:p>
            <a:pPr lvl="1"/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3C014-B6F7-C66D-CB96-264405E77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059A-D81E-BCDC-454A-CE5B1F93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85550-365E-53DF-48D9-101A2BD4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40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E59D8824-DAA1-4F59-8F99-1698A8A1322B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4000"/>
          </a:blip>
          <a:stretch>
            <a:fillRect/>
          </a:stretch>
        </p:blipFill>
        <p:spPr>
          <a:xfrm>
            <a:off x="834617" y="-361289"/>
            <a:ext cx="10502851" cy="7026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511225-99C4-87F0-C614-48DEDDA077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Nitrate and Salt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5EDBA-D7CA-8815-3C56-41882F23A6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Nitrate Control Program and Salt Control Program Implementation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4539E-E32B-C10B-52B1-7BEED5CD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B9BA6-CF98-A7A9-2F3D-823A1A21B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C457-D907-ABED-7311-003E1899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63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7478C8-7B19-4B5F-A9CE-4E55713F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Nitrate and Salt Updates to Permits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1D217A-827F-43B1-A652-F918F9F43C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Nitrate Compliance</a:t>
            </a:r>
          </a:p>
          <a:p>
            <a:r>
              <a:rPr lang="en-US" dirty="0"/>
              <a:t>Individual Approach</a:t>
            </a:r>
          </a:p>
          <a:p>
            <a:r>
              <a:rPr lang="en-US" dirty="0"/>
              <a:t>Management Zone Permitting Approach</a:t>
            </a:r>
          </a:p>
          <a:p>
            <a:pPr marL="0" indent="0">
              <a:buNone/>
            </a:pPr>
            <a:r>
              <a:rPr lang="en-US" sz="3200" dirty="0"/>
              <a:t>Salt Compliance</a:t>
            </a:r>
          </a:p>
          <a:p>
            <a:r>
              <a:rPr lang="en-US" dirty="0"/>
              <a:t>Conservative Approach</a:t>
            </a:r>
          </a:p>
          <a:p>
            <a:r>
              <a:rPr lang="en-US" dirty="0"/>
              <a:t>Alternative (P&amp;O Study) Approach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642F2-9947-83A4-F6A2-B91E1D178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BBD1D-ADA3-9080-EEBB-0EA000C2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A5F38-638D-5E1B-F449-5BE8E8CC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9BCCC0A-0DC0-0B2E-C89F-DC3396F6FD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9838" y="2144609"/>
            <a:ext cx="5586412" cy="37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14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54B2ECA-3299-F442-81FA-C72D58AC6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70" y="653143"/>
            <a:ext cx="5454244" cy="1107168"/>
          </a:xfrm>
        </p:spPr>
        <p:txBody>
          <a:bodyPr>
            <a:normAutofit/>
          </a:bodyPr>
          <a:lstStyle/>
          <a:p>
            <a:r>
              <a:rPr lang="en-US" sz="4000" dirty="0"/>
              <a:t>Nitrate Control Program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79C387-EF9C-4317-89FC-143CF9300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872" y="1057049"/>
            <a:ext cx="3973001" cy="48736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3B764-243A-36D3-574B-31A5B85BE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Priority 1 Area (</a:t>
            </a:r>
            <a:r>
              <a:rPr lang="en-US" sz="2000" dirty="0">
                <a:solidFill>
                  <a:srgbClr val="DC0301"/>
                </a:solidFill>
              </a:rPr>
              <a:t>Red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Notice to Comply Letters May 2020</a:t>
            </a:r>
          </a:p>
          <a:p>
            <a:r>
              <a:rPr lang="en-US" sz="2000" dirty="0"/>
              <a:t>Priority 2 Area (</a:t>
            </a:r>
            <a:r>
              <a:rPr lang="en-US" sz="2000" dirty="0">
                <a:solidFill>
                  <a:srgbClr val="FCAC01"/>
                </a:solidFill>
              </a:rPr>
              <a:t>Orange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Notice to Comply Letters scheduled for December 2023</a:t>
            </a:r>
          </a:p>
          <a:p>
            <a:r>
              <a:rPr lang="en-US" sz="2000" dirty="0"/>
              <a:t>Remaining Areas (</a:t>
            </a:r>
            <a:r>
              <a:rPr lang="en-US" sz="2000" dirty="0">
                <a:solidFill>
                  <a:srgbClr val="35AB00"/>
                </a:solidFill>
              </a:rPr>
              <a:t>Green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Implementation to be phased in after priority areas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1D506-6586-E22F-4553-B33FA9BB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B33D6-5A4C-AC80-24A6-AD4299DA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4D0307-D163-DD6E-C3C4-7C4554A14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88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2408E1-9CB9-4B2E-8170-E754895E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4648"/>
            <a:ext cx="1161918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Management Zone Deadlines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0C6F86F-E8C3-8B04-50EA-3136D3820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686325"/>
              </p:ext>
            </p:extLst>
          </p:nvPr>
        </p:nvGraphicFramePr>
        <p:xfrm>
          <a:off x="533400" y="2444974"/>
          <a:ext cx="10820400" cy="2755596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8610600">
                  <a:extLst>
                    <a:ext uri="{9D8B030D-6E8A-4147-A177-3AD203B41FA5}">
                      <a16:colId xmlns:a16="http://schemas.microsoft.com/office/drawing/2014/main" val="2900710154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4247069801"/>
                    </a:ext>
                  </a:extLst>
                </a:gridCol>
              </a:tblGrid>
              <a:tr h="6796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Preliminary Management Zone Proposal/Early Action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3/8/2021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795027"/>
                  </a:ext>
                </a:extLst>
              </a:tr>
              <a:tr h="691998">
                <a:tc>
                  <a:txBody>
                    <a:bodyPr/>
                    <a:lstStyle/>
                    <a:p>
                      <a:r>
                        <a:rPr lang="en-US" sz="2400" dirty="0"/>
                        <a:t>Implementation of Early Action Plan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5/7/2021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425790"/>
                  </a:ext>
                </a:extLst>
              </a:tr>
              <a:tr h="691998">
                <a:tc>
                  <a:txBody>
                    <a:bodyPr/>
                    <a:lstStyle/>
                    <a:p>
                      <a:r>
                        <a:rPr lang="en-US" sz="2400" dirty="0"/>
                        <a:t>Final Management Zone Proposal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8/29/2022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997278"/>
                  </a:ext>
                </a:extLst>
              </a:tr>
              <a:tr h="691998">
                <a:tc>
                  <a:txBody>
                    <a:bodyPr/>
                    <a:lstStyle/>
                    <a:p>
                      <a:r>
                        <a:rPr lang="en-US" sz="2400" dirty="0"/>
                        <a:t>Management Zone Implementation Plan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9/5/2023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704489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43F85-FDFF-F23C-C16F-FB232AAA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A1AD6-FE81-9192-1842-0C450E713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EC501-E86B-6F6F-8505-5AEF61C0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19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6327-7222-2AB6-8D17-37908922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Nitrate Control Program Compliance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6D0772D-ED08-F264-5B7C-994D650868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818847"/>
              </p:ext>
            </p:extLst>
          </p:nvPr>
        </p:nvGraphicFramePr>
        <p:xfrm>
          <a:off x="285750" y="1825625"/>
          <a:ext cx="116205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70869-0EC3-1132-6404-0AFF6C9B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085C1-A4D6-DCF0-F0F8-2E9C203B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C9DC-87C9-AA28-73F8-E6F98760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37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DD18FC-84FF-47D3-8EC1-08F3F9A2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17" y="745331"/>
            <a:ext cx="3932237" cy="1068388"/>
          </a:xfrm>
        </p:spPr>
        <p:txBody>
          <a:bodyPr>
            <a:normAutofit/>
          </a:bodyPr>
          <a:lstStyle/>
          <a:p>
            <a:r>
              <a:rPr lang="en-US" sz="4400" dirty="0"/>
              <a:t>Flooding Issues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9B4C19-2BB1-D4C6-98FB-560745B8B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760" y="1059181"/>
            <a:ext cx="3589020" cy="4579620"/>
          </a:xfrm>
          <a:prstGeom prst="rect">
            <a:avLst/>
          </a:prstGeom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1EBBC9-B4FC-09C7-A690-155C7DB3E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4114800" cy="381158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Multiple atmospheric rivers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December 31, 2022 – March 25,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2022 – 2023 California Floods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Governor declared state of emergency – January 4,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Climate change – Water Boards priority for California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4C197-4855-CCC1-874B-84386233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C6F9F-76DB-317B-F548-3BCDE1CF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7DB9E-E054-742D-962A-70ED62831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65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0167-BE42-482F-8499-48E1BE6B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8912"/>
            <a:ext cx="5057971" cy="1756002"/>
          </a:xfrm>
        </p:spPr>
        <p:txBody>
          <a:bodyPr>
            <a:normAutofit/>
          </a:bodyPr>
          <a:lstStyle/>
          <a:p>
            <a:r>
              <a:rPr lang="en-US" dirty="0"/>
              <a:t>Salt Control Phase 1 : Prioritization and Optimization Study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0AAFB4-A9B9-45B7-BF00-C650DFE79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00871" y="1400190"/>
            <a:ext cx="5736833" cy="404809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E64DE-7F54-AD88-4079-20FD3A661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4438650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Applies to all permitted dischargers of salt in the Central Valley Region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Notice to Comply Letters January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Notice of Intent Due Date July 15,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618E-6320-9F0B-7B94-00F09C1CC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90416-5B05-1AF2-F51A-07644410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D6D11-BE70-5F0C-9178-B7F9B728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89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945AAE-882C-6DE1-1A98-9462B906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Prioritization and Optimization Study Status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95DA565-A9FD-DE1F-B5BA-86417440CA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41147"/>
              </p:ext>
            </p:extLst>
          </p:nvPr>
        </p:nvGraphicFramePr>
        <p:xfrm>
          <a:off x="285750" y="1825625"/>
          <a:ext cx="11620498" cy="414348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5810249">
                  <a:extLst>
                    <a:ext uri="{9D8B030D-6E8A-4147-A177-3AD203B41FA5}">
                      <a16:colId xmlns:a16="http://schemas.microsoft.com/office/drawing/2014/main" val="1113127739"/>
                    </a:ext>
                  </a:extLst>
                </a:gridCol>
                <a:gridCol w="5810249">
                  <a:extLst>
                    <a:ext uri="{9D8B030D-6E8A-4147-A177-3AD203B41FA5}">
                      <a16:colId xmlns:a16="http://schemas.microsoft.com/office/drawing/2014/main" val="3336190627"/>
                    </a:ext>
                  </a:extLst>
                </a:gridCol>
              </a:tblGrid>
              <a:tr h="664104">
                <a:tc>
                  <a:txBody>
                    <a:bodyPr/>
                    <a:lstStyle/>
                    <a:p>
                      <a:r>
                        <a:rPr lang="en-US" sz="2400" dirty="0"/>
                        <a:t>Phase 1 of P&amp;O Study Workplan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Approved 29 March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379592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r>
                        <a:rPr lang="en-US" sz="2400" dirty="0"/>
                        <a:t>Baseline Characterization Report Part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Drafted December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80623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r>
                        <a:rPr lang="en-US" sz="2400" dirty="0"/>
                        <a:t>Analytical modeling tools selected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Accepted November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047904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r>
                        <a:rPr lang="en-US" sz="2400" dirty="0"/>
                        <a:t>Beneficial Use Literature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Drafted​ November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808134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r>
                        <a:rPr lang="en-US" sz="2400" dirty="0"/>
                        <a:t>P&amp;O Study Year 1 Progress Report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Drafted March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3351"/>
                  </a:ext>
                </a:extLst>
              </a:tr>
              <a:tr h="664104">
                <a:tc>
                  <a:txBody>
                    <a:bodyPr/>
                    <a:lstStyle/>
                    <a:p>
                      <a:r>
                        <a:rPr lang="en-US" sz="2400" dirty="0"/>
                        <a:t>Surveillance and Monitoring Program Workplan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Approved March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308783"/>
                  </a:ext>
                </a:extLst>
              </a:tr>
            </a:tbl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F43483-4FE2-3A66-3E47-0C4C9538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6942B-899F-4D62-CE37-F6E01B7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BF4A0-9EE0-859A-82D4-744620A69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89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945AAE-882C-6DE1-1A98-9462B906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Prioritization and Optimization Study Next Steps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052932-52F3-9515-F52C-27036D25BB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659496"/>
              </p:ext>
            </p:extLst>
          </p:nvPr>
        </p:nvGraphicFramePr>
        <p:xfrm>
          <a:off x="285750" y="1825624"/>
          <a:ext cx="11620500" cy="4175126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7914821">
                  <a:extLst>
                    <a:ext uri="{9D8B030D-6E8A-4147-A177-3AD203B41FA5}">
                      <a16:colId xmlns:a16="http://schemas.microsoft.com/office/drawing/2014/main" val="3610879234"/>
                    </a:ext>
                  </a:extLst>
                </a:gridCol>
                <a:gridCol w="3705679">
                  <a:extLst>
                    <a:ext uri="{9D8B030D-6E8A-4147-A177-3AD203B41FA5}">
                      <a16:colId xmlns:a16="http://schemas.microsoft.com/office/drawing/2014/main" val="2821408224"/>
                    </a:ext>
                  </a:extLst>
                </a:gridCol>
              </a:tblGrid>
              <a:tr h="560265">
                <a:tc>
                  <a:txBody>
                    <a:bodyPr/>
                    <a:lstStyle/>
                    <a:p>
                      <a:r>
                        <a:rPr lang="en-US" sz="2400" dirty="0"/>
                        <a:t>Perform initial, baseline model runs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Summer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53117"/>
                  </a:ext>
                </a:extLst>
              </a:tr>
              <a:tr h="967033">
                <a:tc>
                  <a:txBody>
                    <a:bodyPr/>
                    <a:lstStyle/>
                    <a:p>
                      <a:r>
                        <a:rPr lang="en-US" sz="2400" dirty="0"/>
                        <a:t>Complete Baseline Characterization Report Part 2 (with salt loading)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September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376516"/>
                  </a:ext>
                </a:extLst>
              </a:tr>
              <a:tr h="96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Selection and analysis of Salt Management Regions and Salt Management Areas​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2023-2025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79163"/>
                  </a:ext>
                </a:extLst>
              </a:tr>
              <a:tr h="560265">
                <a:tc>
                  <a:txBody>
                    <a:bodyPr/>
                    <a:lstStyle/>
                    <a:p>
                      <a:r>
                        <a:rPr lang="en-US" sz="2400" dirty="0"/>
                        <a:t>Selection and analysis of Archetype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2023-2025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560343"/>
                  </a:ext>
                </a:extLst>
              </a:tr>
              <a:tr h="56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Numeric target development​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2024-2025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84640"/>
                  </a:ext>
                </a:extLst>
              </a:tr>
              <a:tr h="56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Analytical Tool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2024-2025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36780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8F47CF-1A29-591C-A29C-893FE867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A5A578-D3D8-696C-B3DF-7F6FDFA4B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59F714-C15F-E50A-0D05-F5DDC7D8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77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6327-7222-2AB6-8D17-37908922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Salt Control Program Compliance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6D0772D-ED08-F264-5B7C-994D650868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18703"/>
              </p:ext>
            </p:extLst>
          </p:nvPr>
        </p:nvGraphicFramePr>
        <p:xfrm>
          <a:off x="285750" y="1825625"/>
          <a:ext cx="116205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70869-0EC3-1132-6404-0AFF6C9B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085C1-A4D6-DCF0-F0F8-2E9C203B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C9DC-87C9-AA28-73F8-E6F98760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75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087A7A-79A6-48EA-A5EB-55891E82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Secondary Maximum Contaminant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C843E-84A0-4CDD-9D03-693DF1B46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7035" y="1825625"/>
            <a:ext cx="5858809" cy="4351338"/>
          </a:xfrm>
        </p:spPr>
        <p:txBody>
          <a:bodyPr>
            <a:normAutofit/>
          </a:bodyPr>
          <a:lstStyle/>
          <a:p>
            <a:pPr marL="228600" lvl="1" indent="-227013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Clarify use of SMCL ranges</a:t>
            </a:r>
          </a:p>
          <a:p>
            <a:pPr marL="228600" lvl="1" indent="-227013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2800" dirty="0">
                <a:solidFill>
                  <a:schemeClr val="tx1"/>
                </a:solidFill>
              </a:rPr>
              <a:t>Compliance Periods under new Policy</a:t>
            </a:r>
          </a:p>
          <a:p>
            <a:pPr marL="685800" lvl="2" indent="-227013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Surface Water: Annual Averages</a:t>
            </a:r>
          </a:p>
          <a:p>
            <a:pPr marL="685800" lvl="2" indent="-227013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Groundwater: Annual Average for permit compliance, long-term average for ambient assessment</a:t>
            </a:r>
          </a:p>
          <a:p>
            <a:pPr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2800" i="0" dirty="0">
                <a:solidFill>
                  <a:schemeClr val="tx1"/>
                </a:solidFill>
              </a:rPr>
              <a:t>Filter Sample Using 1.5-micron filter </a:t>
            </a:r>
          </a:p>
          <a:p>
            <a:pPr marL="228600" lvl="1" indent="-227013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2800" i="0" dirty="0">
                <a:solidFill>
                  <a:schemeClr val="tx1"/>
                </a:solidFill>
              </a:rPr>
              <a:t>Analyze sample for total levels</a:t>
            </a:r>
          </a:p>
          <a:p>
            <a:pPr marL="228600" lvl="1" indent="-227013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</a:pPr>
            <a:endParaRPr lang="en-US" i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 descr="C:\Users\pbuford\Pictures\drinking-water.jpg">
            <a:extLst>
              <a:ext uri="{FF2B5EF4-FFF2-40B4-BE49-F238E27FC236}">
                <a16:creationId xmlns:a16="http://schemas.microsoft.com/office/drawing/2014/main" id="{2D21B8C3-9BCA-4988-9FD3-6A83EF228E5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22419" y="2867819"/>
            <a:ext cx="23812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EE407-6B62-4387-3490-A616D2F2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10E45-C385-1EC2-AF83-595B19A9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DC752-CAF1-79A6-561B-3679020F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36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43D641-FAFA-4898-95C6-3DBFCB05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MUN Evaluation in Agriculturally </a:t>
            </a:r>
            <a:br>
              <a:rPr lang="en-US" dirty="0"/>
            </a:br>
            <a:r>
              <a:rPr lang="en-US" dirty="0"/>
              <a:t>Dominated Water Bodies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83FEB-BB24-465C-A343-F6FFF9F853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2017 - Adopted by Regional Board </a:t>
            </a:r>
          </a:p>
          <a:p>
            <a:pPr marL="0" indent="0">
              <a:buNone/>
            </a:pPr>
            <a:r>
              <a:rPr lang="en-US" dirty="0"/>
              <a:t>2018 - No approval by State Board </a:t>
            </a:r>
          </a:p>
          <a:p>
            <a:pPr marL="0" indent="0">
              <a:buNone/>
            </a:pPr>
            <a:r>
              <a:rPr lang="en-US" dirty="0"/>
              <a:t>2019 - State Board staff review</a:t>
            </a:r>
          </a:p>
          <a:p>
            <a:pPr marL="0" indent="0">
              <a:buNone/>
            </a:pPr>
            <a:r>
              <a:rPr lang="en-US" dirty="0"/>
              <a:t>2020 - Returned to Regional Board with recommended changes</a:t>
            </a:r>
          </a:p>
          <a:p>
            <a:pPr marL="0" indent="0">
              <a:buNone/>
            </a:pPr>
            <a:r>
              <a:rPr lang="en-US" dirty="0"/>
              <a:t>2021 - Regional Board staff worked on revisions</a:t>
            </a:r>
          </a:p>
          <a:p>
            <a:pPr marL="0" indent="0">
              <a:buNone/>
            </a:pPr>
            <a:r>
              <a:rPr lang="en-US" dirty="0"/>
              <a:t>2023 – On hold pending resource availability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5518A2E-27CD-46D2-A72A-DDA495AF74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218" y="1825625"/>
            <a:ext cx="4389651" cy="435133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90D80-D951-C16A-528E-A6B425BE1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27AC4-C15F-1F78-F73E-85320C1D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7130FC-B5B6-CF0D-44AB-40210C7A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C9E1916-3F7C-434B-8699-0B23292E46B0}"/>
              </a:ext>
            </a:extLst>
          </p:cNvPr>
          <p:cNvSpPr txBox="1">
            <a:spLocks/>
          </p:cNvSpPr>
          <p:nvPr/>
        </p:nvSpPr>
        <p:spPr>
          <a:xfrm>
            <a:off x="563802" y="64898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1" fontAlgn="auto" hangingPunct="1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C21333-8F9A-4532-8F66-D05B46007CDE}"/>
              </a:ext>
            </a:extLst>
          </p:cNvPr>
          <p:cNvSpPr txBox="1">
            <a:spLocks/>
          </p:cNvSpPr>
          <p:nvPr/>
        </p:nvSpPr>
        <p:spPr>
          <a:xfrm>
            <a:off x="8778996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eaLnBrk="1" fontAlgn="auto" hangingPunct="1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26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397E94D-AB29-4212-B497-62B4781A18A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DDA75-AA2C-B87F-CF03-6757F1E006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9F16D-27B8-9B32-CDD6-05134463DF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Mercury, Tribal Beneficial Uses, Biostimulatory Substances, Delta Regional Monitoring, Triennial Review, Integrated Report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2A2D4-E680-19E7-965A-4DE70B77B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3333D-8A47-8E4B-D908-12E17F8DC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60F41-800B-D4AF-DAB7-4CDE9D1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73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FB8593-5A97-470C-9B3D-8B4FF915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31" y="987425"/>
            <a:ext cx="4109583" cy="2105029"/>
          </a:xfrm>
        </p:spPr>
        <p:txBody>
          <a:bodyPr>
            <a:normAutofit/>
          </a:bodyPr>
          <a:lstStyle/>
          <a:p>
            <a:r>
              <a:rPr lang="en-US" sz="4400" dirty="0"/>
              <a:t>Delta Mercury Control Program Review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26E691-CD68-48F0-ABAE-F779F9A45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1 Review ongoing</a:t>
            </a:r>
          </a:p>
          <a:p>
            <a:pPr lvl="1"/>
            <a:r>
              <a:rPr lang="en-US" dirty="0"/>
              <a:t>Data analysis and draft staff report</a:t>
            </a:r>
          </a:p>
          <a:p>
            <a:r>
              <a:rPr lang="en-US" dirty="0"/>
              <a:t>Phase 2 began October 2022</a:t>
            </a:r>
          </a:p>
          <a:p>
            <a:pPr lvl="1"/>
            <a:r>
              <a:rPr lang="en-US" dirty="0"/>
              <a:t>Concurrent with Phase 1</a:t>
            </a:r>
          </a:p>
          <a:p>
            <a:r>
              <a:rPr lang="en-US" dirty="0"/>
              <a:t>Mercury Offset Program</a:t>
            </a:r>
          </a:p>
          <a:p>
            <a:pPr lvl="1"/>
            <a:r>
              <a:rPr lang="en-US" dirty="0"/>
              <a:t>Will continue to be considered as data analysis progresses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CB045-E121-989A-7922-6EBB84A1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181CD-AC21-A37F-4295-A3D03A353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DD201-D9E1-2C4C-ED6C-6E710616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F79FBA-25EA-49B5-AEC7-489758A9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83" y="4183418"/>
            <a:ext cx="8659433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38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FBAFE9-4372-46FD-A46E-6530A0CA3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Tribal Beneficial Uses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12E46-54BE-4406-AF71-47C30E07E2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Definitions</a:t>
            </a:r>
            <a:r>
              <a:rPr lang="en-US" dirty="0"/>
              <a:t> added to the Basin Plans through a Basin Plan Amendment</a:t>
            </a:r>
          </a:p>
          <a:p>
            <a:pPr lvl="1"/>
            <a:r>
              <a:rPr lang="en-US" dirty="0"/>
              <a:t>Approvals still needed from Office of Administrative Law and USEPA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i="1" dirty="0"/>
              <a:t>Designations </a:t>
            </a:r>
            <a:r>
              <a:rPr lang="en-US" dirty="0"/>
              <a:t>will be through Basin Plan Amendments</a:t>
            </a:r>
          </a:p>
          <a:p>
            <a:pPr lvl="1"/>
            <a:r>
              <a:rPr lang="en-US" dirty="0"/>
              <a:t>Review designation requests received</a:t>
            </a:r>
          </a:p>
          <a:p>
            <a:pPr lvl="1"/>
            <a:r>
              <a:rPr lang="en-US" dirty="0"/>
              <a:t>Expect to begin formal designation project in late 2023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86F3D3-BB44-421B-83D5-ADD3014297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41468" y="1754405"/>
            <a:ext cx="2915217" cy="375660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B945A-7FC2-82A4-1F59-F34EEF784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4CFBC-B42F-E2A1-4246-1CEDA8F7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14661-21DA-236F-90AB-FC8FC949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22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3ACDCC-015A-4ACE-BF4B-4164A2E5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Biostimulation, Cyanotoxins, and Biological Condition Provisions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2CBB7-2910-4B14-8747-047A589D7F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State Water Board developing Provisions</a:t>
            </a:r>
          </a:p>
          <a:p>
            <a:r>
              <a:rPr lang="en-US" dirty="0"/>
              <a:t>Applicable to inland surface waters</a:t>
            </a:r>
          </a:p>
          <a:p>
            <a:pPr lvl="1"/>
            <a:r>
              <a:rPr lang="en-US" dirty="0"/>
              <a:t>Numeric or narrative water quality objectives</a:t>
            </a:r>
          </a:p>
          <a:p>
            <a:pPr lvl="1"/>
            <a:r>
              <a:rPr lang="en-US" dirty="0"/>
              <a:t>Biological condition assessment methods</a:t>
            </a:r>
          </a:p>
          <a:p>
            <a:r>
              <a:rPr lang="en-US" dirty="0"/>
              <a:t>Assessment of lakes and reservoirs</a:t>
            </a:r>
          </a:p>
          <a:p>
            <a:pPr lvl="1"/>
            <a:r>
              <a:rPr lang="en-US" dirty="0"/>
              <a:t>Evaluate conditions from existing data</a:t>
            </a:r>
          </a:p>
          <a:p>
            <a:pPr lvl="1"/>
            <a:r>
              <a:rPr lang="en-US" dirty="0"/>
              <a:t>Understand potential impacts of Provisions in Central Valley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ACB773-9DF9-CA67-F97B-DFA7FDE2B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13298" y="2053453"/>
            <a:ext cx="2999492" cy="389568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3514E-6224-2A4B-6622-A17D5DE4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03160-6006-06F6-FA50-615CAECB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E0A6B-FCC0-39B6-30C5-DF969C98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7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DD18FC-84FF-47D3-8EC1-08F3F9A2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Flooding Issues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1EBBC9-B4FC-09C7-A690-155C7DB3E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274" y="2350301"/>
            <a:ext cx="4039715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Cosumnes River levee broke – January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Evacuations – Wilton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Widespread power outages (SMUD and PG&amp;E)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Impacted multiple regulated facilities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17F25-5E92-4457-594A-BEC07E28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D3438E0-F486-D503-708E-B6A4478E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A724BE-A902-99C0-A620-0E3A9ABE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E7046-D213-A13F-CF7B-4D94B499B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715" y="1337531"/>
            <a:ext cx="4613345" cy="2425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ED0CA6-99B7-0D92-C90D-9CE5F487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594" y="3429001"/>
            <a:ext cx="5108046" cy="26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6112F2-5BB3-4CA4-8025-560A2F46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Regional Monitoring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314FF-0D16-4DE0-BD65-F80BE48698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FY23/24 revenue is ~$1.4M</a:t>
            </a:r>
          </a:p>
          <a:p>
            <a:pPr lvl="1"/>
            <a:r>
              <a:rPr lang="en-US" dirty="0"/>
              <a:t>Regional Water Board provides ~$200k in analysis funding</a:t>
            </a:r>
          </a:p>
          <a:p>
            <a:r>
              <a:rPr lang="en-US" dirty="0"/>
              <a:t>New governance and program structure</a:t>
            </a:r>
          </a:p>
          <a:p>
            <a:pPr lvl="1"/>
            <a:r>
              <a:rPr lang="en-US" dirty="0"/>
              <a:t>Nonprofit Implementing Entity formed by regulated agencies</a:t>
            </a:r>
          </a:p>
          <a:p>
            <a:pPr lvl="1"/>
            <a:r>
              <a:rPr lang="en-US" dirty="0"/>
              <a:t>Transition to new Implementing Entity completed</a:t>
            </a:r>
          </a:p>
          <a:p>
            <a:r>
              <a:rPr lang="en-US" dirty="0"/>
              <a:t>Water Quality Focus Areas:</a:t>
            </a:r>
          </a:p>
          <a:p>
            <a:pPr lvl="1"/>
            <a:r>
              <a:rPr lang="en-US" dirty="0"/>
              <a:t>Mercury (water and fish)</a:t>
            </a:r>
          </a:p>
          <a:p>
            <a:pPr lvl="1"/>
            <a:r>
              <a:rPr lang="en-US" dirty="0"/>
              <a:t>Pesticides and toxicity</a:t>
            </a:r>
          </a:p>
          <a:p>
            <a:pPr lvl="1"/>
            <a:r>
              <a:rPr lang="en-US" dirty="0"/>
              <a:t>Contaminants of Emerging Concern</a:t>
            </a:r>
          </a:p>
          <a:p>
            <a:pPr lvl="1"/>
            <a:r>
              <a:rPr lang="en-US" dirty="0"/>
              <a:t>Nutrients and harmful algal blooms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D7048A-05DF-C332-316A-DE9EF37D02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37853" y="2861243"/>
            <a:ext cx="4950381" cy="228010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C5D564-B10E-DC5F-AC59-03400F8D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4C9D3-D047-221F-1777-5F83B72B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82DBE-E352-2FEC-313E-671C5774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308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AC0F-BBD0-49CD-AC4F-A529947C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Triennial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4EBB8-722C-4EC9-92CE-8BAAC0062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408" y="1825625"/>
            <a:ext cx="55006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Prioritize Basin Planning Projects (</a:t>
            </a:r>
            <a:r>
              <a:rPr lang="en-US" i="1" dirty="0"/>
              <a:t>2025-2027</a:t>
            </a:r>
            <a:r>
              <a:rPr lang="en-US" dirty="0"/>
              <a:t>)</a:t>
            </a:r>
          </a:p>
          <a:p>
            <a:r>
              <a:rPr lang="en-US" dirty="0"/>
              <a:t>Comment solicitation to be issued fall 2023</a:t>
            </a:r>
          </a:p>
          <a:p>
            <a:r>
              <a:rPr lang="en-US" dirty="0"/>
              <a:t>Draft 2024 Triennial Review Workplan expected spring 2024</a:t>
            </a:r>
          </a:p>
          <a:p>
            <a:r>
              <a:rPr lang="en-US" i="1" dirty="0"/>
              <a:t>December 2024</a:t>
            </a:r>
            <a:r>
              <a:rPr lang="en-US" dirty="0"/>
              <a:t>: Central Valley Water Board Consideration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EF9F42-0F3A-B449-846C-7BC35C16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7F517-8C1E-31C2-F863-6363E655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9C3E63-7FBD-2496-4508-C3E98AB4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51</a:t>
            </a:fld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F84AD27-B022-4E60-885B-A3BA96200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4186" y="4116807"/>
            <a:ext cx="3181752" cy="174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 type="none" w="lg" len="med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C:\Users\pcreedon.EPA\Documents\STATE OF THE REGION\2013\IMAG1315.jpg">
            <a:extLst>
              <a:ext uri="{FF2B5EF4-FFF2-40B4-BE49-F238E27FC236}">
                <a16:creationId xmlns:a16="http://schemas.microsoft.com/office/drawing/2014/main" id="{1735AEF8-24E4-421D-AE3D-6CA0B98D1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7095" y="1619852"/>
            <a:ext cx="37433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:\Users\pcreedon.EPA\Documents\STATE OF THE REGION\2013\IMAG0819.jpg">
            <a:extLst>
              <a:ext uri="{FF2B5EF4-FFF2-40B4-BE49-F238E27FC236}">
                <a16:creationId xmlns:a16="http://schemas.microsoft.com/office/drawing/2014/main" id="{3A59C812-24D8-48DB-A34F-F12DE981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264" y="1980506"/>
            <a:ext cx="2386268" cy="363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412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D66DFA-2DC5-496F-A642-905795D2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2024/2026 Integrated Report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5B261C-965F-207B-7E7A-CB316550B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366" y="1690688"/>
            <a:ext cx="8543268" cy="4351338"/>
          </a:xfrm>
        </p:spPr>
        <p:txBody>
          <a:bodyPr/>
          <a:lstStyle/>
          <a:p>
            <a:r>
              <a:rPr lang="en-US" dirty="0"/>
              <a:t>2024 Integrated Report – Sacramento River Watershed</a:t>
            </a:r>
          </a:p>
          <a:p>
            <a:pPr lvl="1"/>
            <a:r>
              <a:rPr lang="en-US" dirty="0"/>
              <a:t>Public Review and Comment Period Complete</a:t>
            </a:r>
          </a:p>
          <a:p>
            <a:pPr lvl="1"/>
            <a:r>
              <a:rPr lang="en-US" dirty="0"/>
              <a:t>State Board Consideration of Approval – Winter 2023</a:t>
            </a:r>
          </a:p>
          <a:p>
            <a:pPr lvl="1"/>
            <a:r>
              <a:rPr lang="en-US" dirty="0"/>
              <a:t>Proposed: 123 New Listings, 57 New De-listings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2026 Integrated Report – San Joaquin River Watershed</a:t>
            </a:r>
          </a:p>
          <a:p>
            <a:pPr lvl="1"/>
            <a:r>
              <a:rPr lang="en-US" dirty="0"/>
              <a:t>Data processing in progress</a:t>
            </a:r>
          </a:p>
          <a:p>
            <a:pPr lvl="1"/>
            <a:r>
              <a:rPr lang="en-US" dirty="0"/>
              <a:t>Public Review and Comment Period – Spring 2025</a:t>
            </a:r>
          </a:p>
          <a:p>
            <a:pPr lvl="1"/>
            <a:r>
              <a:rPr lang="en-US" dirty="0"/>
              <a:t>State Board Consideration of Approval – Winter 2025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1D0F9-603C-1279-8638-B9FE9037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77C0C-827D-4ACE-8EA4-2E8D07F09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C4C5F-BD7F-8D60-AE69-7CAFD28D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789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DC3357-54AC-4482-9CB3-0BE485F0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4" y="1428804"/>
            <a:ext cx="3932237" cy="1600200"/>
          </a:xfrm>
        </p:spPr>
        <p:txBody>
          <a:bodyPr>
            <a:noAutofit/>
          </a:bodyPr>
          <a:lstStyle/>
          <a:p>
            <a:r>
              <a:rPr lang="en-US" sz="3600" dirty="0"/>
              <a:t>Program Overviews, Goals, Resources, Accomplishments &amp; Priorities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E65186E-F313-1C88-47DD-395E3CE889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5CDB5F-9F34-4B48-88B4-14012FA78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694" y="3185205"/>
            <a:ext cx="4364259" cy="267584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https://www.waterboards.ca.gov/centralvalley/about_us/program_overview/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1D818-2E7E-1C87-9640-2E203D973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A4913-DC33-E235-9DCB-2DDDDF7C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4F6A56-AFB6-6F88-3A35-76CEDA3E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53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D0F9AB-1360-45CB-81D2-1CC6B187BA35}"/>
              </a:ext>
            </a:extLst>
          </p:cNvPr>
          <p:cNvSpPr/>
          <p:nvPr/>
        </p:nvSpPr>
        <p:spPr>
          <a:xfrm>
            <a:off x="7841456" y="1566862"/>
            <a:ext cx="623887" cy="4905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73A123-DEDE-4745-BDA3-05FA99A863B8}"/>
              </a:ext>
            </a:extLst>
          </p:cNvPr>
          <p:cNvCxnSpPr>
            <a:cxnSpLocks/>
            <a:stCxn id="6" idx="3"/>
            <a:endCxn id="10" idx="7"/>
          </p:cNvCxnSpPr>
          <p:nvPr/>
        </p:nvCxnSpPr>
        <p:spPr>
          <a:xfrm flipH="1">
            <a:off x="6900093" y="1985562"/>
            <a:ext cx="1032729" cy="486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C071AD4-786F-491B-A3F0-AA7FC885B481}"/>
              </a:ext>
            </a:extLst>
          </p:cNvPr>
          <p:cNvSpPr/>
          <p:nvPr/>
        </p:nvSpPr>
        <p:spPr>
          <a:xfrm>
            <a:off x="5656188" y="2420030"/>
            <a:ext cx="1457325" cy="3565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848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A89C8D-99D0-899B-7293-6741D572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Patrick Pulupa, Executive Officer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60EE7-EC97-8002-9D28-7811554B7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Patrick.Pulupa@waterboards.ca.gov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E157C0-7776-8BF5-9591-B8928B2C5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F4F7BA-066D-EB39-E673-0B096F132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7B151F-5444-C6DC-6B96-1DDE27FE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1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DD18FC-84FF-47D3-8EC1-08F3F9A2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2" y="657573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Flooding Issues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DBEB27B-3E81-02CA-E6E1-ADF8A3BB5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85" y="1974791"/>
            <a:ext cx="4919591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The ghost of Tulare Lake reappears and threatens farms, towns, etc.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D55A8F1-85A1-D85E-07D1-D47CDAA04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24965" y="3204270"/>
            <a:ext cx="3981033" cy="228619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B1510D-B136-3F3B-2C45-2DF11541F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3325" y="2026515"/>
            <a:ext cx="5585753" cy="823912"/>
          </a:xfrm>
        </p:spPr>
        <p:txBody>
          <a:bodyPr>
            <a:normAutofit fontScale="92500"/>
          </a:bodyPr>
          <a:lstStyle/>
          <a:p>
            <a:r>
              <a:rPr lang="en-US" dirty="0"/>
              <a:t>Flooded agriculture land – Walnut orchard near the Sacramento River in Butte County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5BA843F-AA4C-E5BB-3B8E-636F606903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125575" y="3201221"/>
            <a:ext cx="3974937" cy="22922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2C52C1-D2D6-FE04-9325-E91017DCA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DC-FF3F-6356-92F5-4B5C64724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F2F23-CA1B-0C98-1A87-D7C2D33B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647D0A6-72C1-C669-7FF5-D5F4C352DA23}"/>
              </a:ext>
            </a:extLst>
          </p:cNvPr>
          <p:cNvSpPr txBox="1">
            <a:spLocks/>
          </p:cNvSpPr>
          <p:nvPr/>
        </p:nvSpPr>
        <p:spPr>
          <a:xfrm>
            <a:off x="6747164" y="4309050"/>
            <a:ext cx="4698076" cy="1482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accent2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accent2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ED3B921-2037-0D57-2D91-930780E06EEF}"/>
              </a:ext>
            </a:extLst>
          </p:cNvPr>
          <p:cNvSpPr txBox="1">
            <a:spLocks/>
          </p:cNvSpPr>
          <p:nvPr/>
        </p:nvSpPr>
        <p:spPr>
          <a:xfrm>
            <a:off x="1219200" y="4314878"/>
            <a:ext cx="4698076" cy="1482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accent2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95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DD18FC-84FF-47D3-8EC1-08F3F9A2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+mn-lt"/>
              </a:rPr>
              <a:t>Flooding Issues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D1623-1482-81CE-F8BA-3FBF631D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4766B-9932-158A-E6F4-91DB02F2B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DF1C-AE88-E5D1-B3CF-3849C5E3C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647D0A6-72C1-C669-7FF5-D5F4C352DA23}"/>
              </a:ext>
            </a:extLst>
          </p:cNvPr>
          <p:cNvSpPr txBox="1">
            <a:spLocks/>
          </p:cNvSpPr>
          <p:nvPr/>
        </p:nvSpPr>
        <p:spPr>
          <a:xfrm>
            <a:off x="5868456" y="4942831"/>
            <a:ext cx="5087387" cy="1119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Unpermitted 401 Certification Complaint – Fertilizer stockpiles in floodplain</a:t>
            </a:r>
            <a:endParaRPr lang="en-US" sz="21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6858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ED3B921-2037-0D57-2D91-930780E06EEF}"/>
              </a:ext>
            </a:extLst>
          </p:cNvPr>
          <p:cNvSpPr txBox="1">
            <a:spLocks/>
          </p:cNvSpPr>
          <p:nvPr/>
        </p:nvSpPr>
        <p:spPr>
          <a:xfrm>
            <a:off x="417834" y="4934445"/>
            <a:ext cx="4698076" cy="1482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Industrial facility – flooded and clogged with bark, trash, and leaves</a:t>
            </a:r>
            <a:endParaRPr lang="en-US" sz="21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5" name="Picture 4" descr="A picture containing outdoor, mulch, ground, groundcover">
            <a:extLst>
              <a:ext uri="{FF2B5EF4-FFF2-40B4-BE49-F238E27FC236}">
                <a16:creationId xmlns:a16="http://schemas.microsoft.com/office/drawing/2014/main" id="{AE76011F-F1DA-3157-B853-7642074560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25" y="1677619"/>
            <a:ext cx="4149437" cy="2984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4071F9-C72F-7C54-CAF3-79817E9A3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980" y="2262002"/>
            <a:ext cx="3200400" cy="2400300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05B9632-86DA-3D62-804D-11FC4CCDC8F5}"/>
              </a:ext>
            </a:extLst>
          </p:cNvPr>
          <p:cNvSpPr txBox="1">
            <a:spLocks/>
          </p:cNvSpPr>
          <p:nvPr/>
        </p:nvSpPr>
        <p:spPr>
          <a:xfrm>
            <a:off x="5799513" y="3768181"/>
            <a:ext cx="2272871" cy="60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Before Storms</a:t>
            </a:r>
          </a:p>
          <a:p>
            <a:pPr marL="6858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E9E8CC4-F4DD-F4FE-213D-F6D7ECCEE0AC}"/>
              </a:ext>
            </a:extLst>
          </p:cNvPr>
          <p:cNvSpPr txBox="1">
            <a:spLocks/>
          </p:cNvSpPr>
          <p:nvPr/>
        </p:nvSpPr>
        <p:spPr>
          <a:xfrm>
            <a:off x="10250138" y="1928138"/>
            <a:ext cx="2272871" cy="60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After Storms</a:t>
            </a:r>
          </a:p>
          <a:p>
            <a:pPr marL="68580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FE59C-55E4-ED4A-0B9D-07003536E0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513" y="1410251"/>
            <a:ext cx="3548380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C0530E4-2DF8-32C0-416C-922A154618E7}"/>
              </a:ext>
            </a:extLst>
          </p:cNvPr>
          <p:cNvSpPr/>
          <p:nvPr/>
        </p:nvSpPr>
        <p:spPr>
          <a:xfrm>
            <a:off x="6278174" y="2133600"/>
            <a:ext cx="1903168" cy="99060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04DB9A-0485-0932-D638-8AF76DE7A12D}"/>
              </a:ext>
            </a:extLst>
          </p:cNvPr>
          <p:cNvSpPr/>
          <p:nvPr/>
        </p:nvSpPr>
        <p:spPr>
          <a:xfrm>
            <a:off x="9483076" y="2996048"/>
            <a:ext cx="1903168" cy="99060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84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290C9E-1BA7-48B2-A34B-E648606F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782129" cy="1600200"/>
          </a:xfrm>
        </p:spPr>
        <p:txBody>
          <a:bodyPr>
            <a:noAutofit/>
          </a:bodyPr>
          <a:lstStyle/>
          <a:p>
            <a:r>
              <a:rPr lang="en-US" sz="4400" dirty="0"/>
              <a:t>Per and Poly-fluoroalkyl Substances (PFAS)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651FE46-0394-99FB-F39D-C1242F13CE9E}"/>
              </a:ext>
            </a:extLst>
          </p:cNvPr>
          <p:cNvGraphicFramePr>
            <a:graphicFrameLocks noGrp="1"/>
          </p:cNvGraphicFramePr>
          <p:nvPr>
            <p:ph type="pic" idx="1"/>
          </p:nvPr>
        </p:nvGraphicFramePr>
        <p:xfrm>
          <a:off x="667657" y="2539999"/>
          <a:ext cx="6255657" cy="317862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30139">
                  <a:extLst>
                    <a:ext uri="{9D8B030D-6E8A-4147-A177-3AD203B41FA5}">
                      <a16:colId xmlns:a16="http://schemas.microsoft.com/office/drawing/2014/main" val="1772658365"/>
                    </a:ext>
                  </a:extLst>
                </a:gridCol>
                <a:gridCol w="2188124">
                  <a:extLst>
                    <a:ext uri="{9D8B030D-6E8A-4147-A177-3AD203B41FA5}">
                      <a16:colId xmlns:a16="http://schemas.microsoft.com/office/drawing/2014/main" val="1144952960"/>
                    </a:ext>
                  </a:extLst>
                </a:gridCol>
                <a:gridCol w="2437394">
                  <a:extLst>
                    <a:ext uri="{9D8B030D-6E8A-4147-A177-3AD203B41FA5}">
                      <a16:colId xmlns:a16="http://schemas.microsoft.com/office/drawing/2014/main" val="796661364"/>
                    </a:ext>
                  </a:extLst>
                </a:gridCol>
              </a:tblGrid>
              <a:tr h="9428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Compound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Proposed MCLG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Proposed MCL (enforceable levels)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54146214"/>
                  </a:ext>
                </a:extLst>
              </a:tr>
              <a:tr h="320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PFOA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Zero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4.0 ppt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9741642"/>
                  </a:ext>
                </a:extLst>
              </a:tr>
              <a:tr h="320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PFOS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Zero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4.0 ppt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15169499"/>
                  </a:ext>
                </a:extLst>
              </a:tr>
              <a:tr h="320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PFNA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Hazard Index of 1.0 (unitless)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Hazard Index of 1.0 (</a:t>
                      </a:r>
                      <a:r>
                        <a:rPr lang="en-US" dirty="0"/>
                        <a:t>unitless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38497834"/>
                  </a:ext>
                </a:extLst>
              </a:tr>
              <a:tr h="320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PFHxS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583407"/>
                  </a:ext>
                </a:extLst>
              </a:tr>
              <a:tr h="320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PFBS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774727"/>
                  </a:ext>
                </a:extLst>
              </a:tr>
              <a:tr h="631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HFPO-DA (GenX)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723624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7C4F21-A3BF-4B50-EF1B-92634CFD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B35BA-342F-F1CF-4F9E-B02E390E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BEC00-8C9F-3FD5-6358-0457DDB9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85384-2D88-68FA-9B27-850419C68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931" y="1103669"/>
            <a:ext cx="2775274" cy="493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7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290C9E-1BA7-48B2-A34B-E648606F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PFAS Investigations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94BBAA62-4AD5-88D0-479B-3C247C7900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750" y="1825625"/>
          <a:ext cx="11620499" cy="350111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575680">
                  <a:extLst>
                    <a:ext uri="{9D8B030D-6E8A-4147-A177-3AD203B41FA5}">
                      <a16:colId xmlns:a16="http://schemas.microsoft.com/office/drawing/2014/main" val="1083207788"/>
                    </a:ext>
                  </a:extLst>
                </a:gridCol>
                <a:gridCol w="3263408">
                  <a:extLst>
                    <a:ext uri="{9D8B030D-6E8A-4147-A177-3AD203B41FA5}">
                      <a16:colId xmlns:a16="http://schemas.microsoft.com/office/drawing/2014/main" val="2354909614"/>
                    </a:ext>
                  </a:extLst>
                </a:gridCol>
                <a:gridCol w="3781411">
                  <a:extLst>
                    <a:ext uri="{9D8B030D-6E8A-4147-A177-3AD203B41FA5}">
                      <a16:colId xmlns:a16="http://schemas.microsoft.com/office/drawing/2014/main" val="3654555644"/>
                    </a:ext>
                  </a:extLst>
                </a:gridCol>
              </a:tblGrid>
              <a:tr h="4364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dirty="0"/>
                        <a:t>Facility Type</a:t>
                      </a: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Number of Facilities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042908"/>
                  </a:ext>
                </a:extLst>
              </a:tr>
              <a:tr h="8597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Named in Order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Compliant with Order </a:t>
                      </a:r>
                      <a:r>
                        <a:rPr lang="en-US" baseline="30000" dirty="0"/>
                        <a:t>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12212430"/>
                  </a:ext>
                </a:extLst>
              </a:tr>
              <a:tr h="398059"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Airport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32112043"/>
                  </a:ext>
                </a:extLst>
              </a:tr>
              <a:tr h="398059"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Landfill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58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38077700"/>
                  </a:ext>
                </a:extLst>
              </a:tr>
              <a:tr h="398059"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POTW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101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99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1942037"/>
                  </a:ext>
                </a:extLst>
              </a:tr>
              <a:tr h="612674"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Chrome Plating Facility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18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2575387"/>
                  </a:ext>
                </a:extLst>
              </a:tr>
              <a:tr h="398059"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Bulk Fuel Terminal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dirty="0"/>
                        <a:t>34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25826512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7C4F21-A3BF-4B50-EF1B-92634CFD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11,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B35BA-342F-F1CF-4F9E-B02E390E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Staying Resilient - Working Together - Protecting Water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BEC00-8C9F-3FD5-6358-0457DDB9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015BC-F387-BCA4-406F-8530DE783983}"/>
              </a:ext>
            </a:extLst>
          </p:cNvPr>
          <p:cNvSpPr txBox="1"/>
          <p:nvPr/>
        </p:nvSpPr>
        <p:spPr>
          <a:xfrm>
            <a:off x="8287907" y="5461678"/>
            <a:ext cx="36176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a</a:t>
            </a:r>
            <a:r>
              <a:rPr lang="en-US" dirty="0"/>
              <a:t> </a:t>
            </a:r>
            <a:r>
              <a:rPr lang="en-US" sz="1600" dirty="0"/>
              <a:t>Responded with a questionnaire, work plan, and/or final report.</a:t>
            </a:r>
          </a:p>
        </p:txBody>
      </p:sp>
    </p:spTree>
    <p:extLst>
      <p:ext uri="{BB962C8B-B14F-4D97-AF65-F5344CB8AC3E}">
        <p14:creationId xmlns:p14="http://schemas.microsoft.com/office/powerpoint/2010/main" val="4015993265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F23494-F630-4E01-81EA-AA2F2975971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323</TotalTime>
  <Words>3192</Words>
  <Application>Microsoft Office PowerPoint</Application>
  <PresentationFormat>Widescreen</PresentationFormat>
  <Paragraphs>647</Paragraphs>
  <Slides>54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Corbel</vt:lpstr>
      <vt:lpstr>Depth</vt:lpstr>
      <vt:lpstr>Central Valley Water Board Regulator Update</vt:lpstr>
      <vt:lpstr>Presentation Overview</vt:lpstr>
      <vt:lpstr>Emerging Issues</vt:lpstr>
      <vt:lpstr>Flooding Issues</vt:lpstr>
      <vt:lpstr>Flooding Issues</vt:lpstr>
      <vt:lpstr>Flooding Issues</vt:lpstr>
      <vt:lpstr>Flooding Issues</vt:lpstr>
      <vt:lpstr>Per and Poly-fluoroalkyl Substances (PFAS)</vt:lpstr>
      <vt:lpstr>PFAS Investigations</vt:lpstr>
      <vt:lpstr>Regional Racial Equity Effort</vt:lpstr>
      <vt:lpstr>CalEnviroScreen 4.0</vt:lpstr>
      <vt:lpstr>AB 2108</vt:lpstr>
      <vt:lpstr>NPDES Program Update</vt:lpstr>
      <vt:lpstr>Municipal NPDES General Order</vt:lpstr>
      <vt:lpstr>Municipal NPDES General Order</vt:lpstr>
      <vt:lpstr>Statewide Toxicity Provisions</vt:lpstr>
      <vt:lpstr>Mid-Permit Reviews</vt:lpstr>
      <vt:lpstr>Cost of Compliance Considerations</vt:lpstr>
      <vt:lpstr>Groundwater Protection</vt:lpstr>
      <vt:lpstr>Waste Discharge Requirements Program</vt:lpstr>
      <vt:lpstr>Implementing Outreach Under AB 2108</vt:lpstr>
      <vt:lpstr>Transition of Nitrate Control Program to WDR Program Staff</vt:lpstr>
      <vt:lpstr>Mid-Sized WWTF General Order Development Update</vt:lpstr>
      <vt:lpstr>Enforcement</vt:lpstr>
      <vt:lpstr>New Developments</vt:lpstr>
      <vt:lpstr>Compliance Concerns - Flooding</vt:lpstr>
      <vt:lpstr>General Order for Sanitary Sewer Systems</vt:lpstr>
      <vt:lpstr>General Order for Sanitary Sewer Systems</vt:lpstr>
      <vt:lpstr>General Order for Sanitary Sewer Systems</vt:lpstr>
      <vt:lpstr>Central Valley Enforcement Priorities</vt:lpstr>
      <vt:lpstr>Central Valley Enforcement Priorities TK</vt:lpstr>
      <vt:lpstr>Industrial Stormwater Non-Filer Initiative</vt:lpstr>
      <vt:lpstr>Central Valley Enforcement Priorities</vt:lpstr>
      <vt:lpstr>Central Valley Enforcement Priorities</vt:lpstr>
      <vt:lpstr>Nitrate and Salt Control</vt:lpstr>
      <vt:lpstr>Nitrate and Salt Updates to Permits</vt:lpstr>
      <vt:lpstr>Nitrate Control Program</vt:lpstr>
      <vt:lpstr>Management Zone Deadlines</vt:lpstr>
      <vt:lpstr>Nitrate Control Program Compliance</vt:lpstr>
      <vt:lpstr>Salt Control Phase 1 : Prioritization and Optimization Study</vt:lpstr>
      <vt:lpstr>Prioritization and Optimization Study Status</vt:lpstr>
      <vt:lpstr>Prioritization and Optimization Study Next Steps</vt:lpstr>
      <vt:lpstr>Salt Control Program Compliance</vt:lpstr>
      <vt:lpstr>Secondary Maximum Contaminant Levels</vt:lpstr>
      <vt:lpstr>MUN Evaluation in Agriculturally  Dominated Water Bodies</vt:lpstr>
      <vt:lpstr>Planning</vt:lpstr>
      <vt:lpstr>Delta Mercury Control Program Review</vt:lpstr>
      <vt:lpstr>Tribal Beneficial Uses</vt:lpstr>
      <vt:lpstr>Biostimulation, Cyanotoxins, and Biological Condition Provisions</vt:lpstr>
      <vt:lpstr>Delta Regional Monitoring Program</vt:lpstr>
      <vt:lpstr>2024 Triennial Review</vt:lpstr>
      <vt:lpstr>2024/2026 Integrated Report</vt:lpstr>
      <vt:lpstr>Program Overviews, Goals, Resources, Accomplishments &amp; Priorities</vt:lpstr>
      <vt:lpstr>Patrick Pulupa, Executive Officer</vt:lpstr>
    </vt:vector>
  </TitlesOfParts>
  <Company>SWRCB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Valley Water Board Regulator Update</dc:title>
  <dc:creator>Pulupa, Patrick@Waterboards</dc:creator>
  <cp:lastModifiedBy>Pulupa, Patrick@Waterboards</cp:lastModifiedBy>
  <cp:revision>5</cp:revision>
  <dcterms:created xsi:type="dcterms:W3CDTF">2023-05-08T22:04:36Z</dcterms:created>
  <dcterms:modified xsi:type="dcterms:W3CDTF">2023-05-10T17:17:49Z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