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8236C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8246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8236C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8246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8236C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8236C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401271"/>
            <a:ext cx="10058019" cy="53142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754" y="1268222"/>
            <a:ext cx="6603237" cy="1104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8236C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405" y="2584195"/>
            <a:ext cx="4315460" cy="285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8246B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713212" y="6413542"/>
            <a:ext cx="320938" cy="28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hyperlink" Target="http://www.waterboards.ca.gov/water_issues/programs/state_i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g"/><Relationship Id="rId4" Type="http://schemas.openxmlformats.org/officeDocument/2006/relationships/image" Target="../media/image21.png"/><Relationship Id="rId5" Type="http://schemas.openxmlformats.org/officeDocument/2006/relationships/hyperlink" Target="http://www.sccwrp.org/about/research-areas/additional-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hyperlink" Target="http://www.sccwrp.org/about/research-areas/additional-" TargetMode="External"/><Relationship Id="rId7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paul@robertson-bryan.com" TargetMode="External"/><Relationship Id="rId3" Type="http://schemas.openxmlformats.org/officeDocument/2006/relationships/hyperlink" Target="mailto:cam@robertson-bryan.com" TargetMode="External"/><Relationship Id="rId4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474" y="2625343"/>
            <a:ext cx="8129270" cy="168528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83055">
              <a:lnSpc>
                <a:spcPct val="100800"/>
              </a:lnSpc>
              <a:spcBef>
                <a:spcPts val="95"/>
              </a:spcBef>
            </a:pPr>
            <a:r>
              <a:rPr dirty="0" sz="3600" b="0">
                <a:solidFill>
                  <a:srgbClr val="168DBB"/>
                </a:solidFill>
                <a:latin typeface="Century Gothic"/>
                <a:cs typeface="Century Gothic"/>
              </a:rPr>
              <a:t>NPDES Toxicity </a:t>
            </a:r>
            <a:r>
              <a:rPr dirty="0" sz="3600" spc="-10" b="0">
                <a:solidFill>
                  <a:srgbClr val="168DBB"/>
                </a:solidFill>
                <a:latin typeface="Century Gothic"/>
                <a:cs typeface="Century Gothic"/>
              </a:rPr>
              <a:t>Testing: </a:t>
            </a:r>
            <a:r>
              <a:rPr dirty="0" sz="3600" b="0">
                <a:solidFill>
                  <a:srgbClr val="168DBB"/>
                </a:solidFill>
                <a:latin typeface="Century Gothic"/>
                <a:cs typeface="Century Gothic"/>
              </a:rPr>
              <a:t>Statewide</a:t>
            </a:r>
            <a:r>
              <a:rPr dirty="0" sz="3600" spc="-15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b="0">
                <a:solidFill>
                  <a:srgbClr val="168DBB"/>
                </a:solidFill>
                <a:latin typeface="Century Gothic"/>
                <a:cs typeface="Century Gothic"/>
              </a:rPr>
              <a:t>Toxicity</a:t>
            </a:r>
            <a:r>
              <a:rPr dirty="0" sz="3600" spc="-10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b="0">
                <a:solidFill>
                  <a:srgbClr val="168DBB"/>
                </a:solidFill>
                <a:latin typeface="Century Gothic"/>
                <a:cs typeface="Century Gothic"/>
              </a:rPr>
              <a:t>Provisions</a:t>
            </a:r>
            <a:r>
              <a:rPr dirty="0" sz="3600" spc="-15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b="0">
                <a:solidFill>
                  <a:srgbClr val="168DBB"/>
                </a:solidFill>
                <a:latin typeface="Century Gothic"/>
                <a:cs typeface="Century Gothic"/>
              </a:rPr>
              <a:t>and</a:t>
            </a:r>
            <a:r>
              <a:rPr dirty="0" sz="3600" spc="-10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spc="-25" b="0">
                <a:solidFill>
                  <a:srgbClr val="168DBB"/>
                </a:solidFill>
                <a:latin typeface="Century Gothic"/>
                <a:cs typeface="Century Gothic"/>
              </a:rPr>
              <a:t>the</a:t>
            </a:r>
            <a:endParaRPr sz="3600">
              <a:latin typeface="Century Gothic"/>
              <a:cs typeface="Century Gothic"/>
            </a:endParaRPr>
          </a:p>
          <a:p>
            <a:pPr marL="1103630">
              <a:lnSpc>
                <a:spcPct val="100000"/>
              </a:lnSpc>
              <a:spcBef>
                <a:spcPts val="35"/>
              </a:spcBef>
            </a:pPr>
            <a:r>
              <a:rPr dirty="0" sz="3600" b="0" i="1">
                <a:solidFill>
                  <a:srgbClr val="168DBB"/>
                </a:solidFill>
                <a:latin typeface="Century Gothic"/>
                <a:cs typeface="Century Gothic"/>
              </a:rPr>
              <a:t>Ceriodaphnia</a:t>
            </a:r>
            <a:r>
              <a:rPr dirty="0" sz="3600" spc="-60" b="0" i="1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b="0" i="1">
                <a:solidFill>
                  <a:srgbClr val="168DBB"/>
                </a:solidFill>
                <a:latin typeface="Century Gothic"/>
                <a:cs typeface="Century Gothic"/>
              </a:rPr>
              <a:t>dubia</a:t>
            </a:r>
            <a:r>
              <a:rPr dirty="0" sz="3600" spc="-40" b="0" i="1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3600" spc="-10" b="0">
                <a:solidFill>
                  <a:srgbClr val="168DBB"/>
                </a:solidFill>
                <a:latin typeface="Century Gothic"/>
                <a:cs typeface="Century Gothic"/>
              </a:rPr>
              <a:t>Study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484" y="5641847"/>
            <a:ext cx="6278880" cy="824230"/>
            <a:chOff x="62484" y="5641847"/>
            <a:chExt cx="6278880" cy="824230"/>
          </a:xfrm>
        </p:grpSpPr>
        <p:sp>
          <p:nvSpPr>
            <p:cNvPr id="4" name="object 4" descr=""/>
            <p:cNvSpPr/>
            <p:nvPr/>
          </p:nvSpPr>
          <p:spPr>
            <a:xfrm>
              <a:off x="3717798" y="5641847"/>
              <a:ext cx="2623820" cy="58419"/>
            </a:xfrm>
            <a:custGeom>
              <a:avLst/>
              <a:gdLst/>
              <a:ahLst/>
              <a:cxnLst/>
              <a:rect l="l" t="t" r="r" b="b"/>
              <a:pathLst>
                <a:path w="2623820" h="58420">
                  <a:moveTo>
                    <a:pt x="2623566" y="57912"/>
                  </a:moveTo>
                  <a:lnTo>
                    <a:pt x="2623566" y="0"/>
                  </a:lnTo>
                  <a:lnTo>
                    <a:pt x="0" y="0"/>
                  </a:lnTo>
                  <a:lnTo>
                    <a:pt x="0" y="57912"/>
                  </a:lnTo>
                  <a:lnTo>
                    <a:pt x="2623566" y="57912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" y="5667755"/>
              <a:ext cx="3749040" cy="79781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037842" y="4949444"/>
            <a:ext cx="59848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b="1">
                <a:solidFill>
                  <a:srgbClr val="343434"/>
                </a:solidFill>
                <a:latin typeface="Century Gothic"/>
                <a:cs typeface="Century Gothic"/>
              </a:rPr>
              <a:t>Paul</a:t>
            </a:r>
            <a:r>
              <a:rPr dirty="0" sz="2950" spc="-25" b="1">
                <a:solidFill>
                  <a:srgbClr val="343434"/>
                </a:solidFill>
                <a:latin typeface="Century Gothic"/>
                <a:cs typeface="Century Gothic"/>
              </a:rPr>
              <a:t> </a:t>
            </a:r>
            <a:r>
              <a:rPr dirty="0" sz="2950" b="1">
                <a:solidFill>
                  <a:srgbClr val="343434"/>
                </a:solidFill>
                <a:latin typeface="Century Gothic"/>
                <a:cs typeface="Century Gothic"/>
              </a:rPr>
              <a:t>Bedore</a:t>
            </a:r>
            <a:r>
              <a:rPr dirty="0" sz="2950" spc="-10" b="1">
                <a:solidFill>
                  <a:srgbClr val="343434"/>
                </a:solidFill>
                <a:latin typeface="Century Gothic"/>
                <a:cs typeface="Century Gothic"/>
              </a:rPr>
              <a:t> </a:t>
            </a:r>
            <a:r>
              <a:rPr dirty="0" sz="2950" b="1">
                <a:solidFill>
                  <a:srgbClr val="343434"/>
                </a:solidFill>
                <a:latin typeface="Century Gothic"/>
                <a:cs typeface="Century Gothic"/>
              </a:rPr>
              <a:t>and</a:t>
            </a:r>
            <a:r>
              <a:rPr dirty="0" sz="2950" spc="-15" b="1">
                <a:solidFill>
                  <a:srgbClr val="343434"/>
                </a:solidFill>
                <a:latin typeface="Century Gothic"/>
                <a:cs typeface="Century Gothic"/>
              </a:rPr>
              <a:t> </a:t>
            </a:r>
            <a:r>
              <a:rPr dirty="0" sz="2950" b="1">
                <a:solidFill>
                  <a:srgbClr val="343434"/>
                </a:solidFill>
                <a:latin typeface="Century Gothic"/>
                <a:cs typeface="Century Gothic"/>
              </a:rPr>
              <a:t>Cameron</a:t>
            </a:r>
            <a:r>
              <a:rPr dirty="0" sz="2950" spc="-5" b="1">
                <a:solidFill>
                  <a:srgbClr val="343434"/>
                </a:solidFill>
                <a:latin typeface="Century Gothic"/>
                <a:cs typeface="Century Gothic"/>
              </a:rPr>
              <a:t> </a:t>
            </a:r>
            <a:r>
              <a:rPr dirty="0" sz="2950" spc="-10" b="1">
                <a:solidFill>
                  <a:srgbClr val="343434"/>
                </a:solidFill>
                <a:latin typeface="Century Gothic"/>
                <a:cs typeface="Century Gothic"/>
              </a:rPr>
              <a:t>Irvine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90776" y="6349236"/>
            <a:ext cx="18618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0">
                <a:latin typeface="Calibri Light"/>
                <a:cs typeface="Calibri Light"/>
              </a:rPr>
              <a:t>2023</a:t>
            </a:r>
            <a:r>
              <a:rPr dirty="0" sz="1450" spc="-15" b="0">
                <a:latin typeface="Calibri Light"/>
                <a:cs typeface="Calibri Light"/>
              </a:rPr>
              <a:t> </a:t>
            </a:r>
            <a:r>
              <a:rPr dirty="0" sz="1450" b="0">
                <a:latin typeface="Calibri Light"/>
                <a:cs typeface="Calibri Light"/>
              </a:rPr>
              <a:t>Annual</a:t>
            </a:r>
            <a:r>
              <a:rPr dirty="0" sz="1450" spc="-5" b="0">
                <a:latin typeface="Calibri Light"/>
                <a:cs typeface="Calibri Light"/>
              </a:rPr>
              <a:t> </a:t>
            </a:r>
            <a:r>
              <a:rPr dirty="0" sz="1450" spc="-10" b="0">
                <a:latin typeface="Calibri Light"/>
                <a:cs typeface="Calibri Light"/>
              </a:rPr>
              <a:t>Conference</a:t>
            </a:r>
            <a:endParaRPr sz="1450">
              <a:latin typeface="Calibri Light"/>
              <a:cs typeface="Calibri Ligh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844" y="5842253"/>
            <a:ext cx="3508247" cy="672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445" y="1346707"/>
            <a:ext cx="470027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Extra</a:t>
            </a:r>
            <a:r>
              <a:rPr dirty="0" spc="-3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Required</a:t>
            </a:r>
            <a:r>
              <a:rPr dirty="0" spc="-25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Monitoring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15773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75"/>
              </a:spcBef>
            </a:pPr>
            <a:r>
              <a:rPr dirty="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pc="2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/>
              <a:t>“MMEL”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“MMET”</a:t>
            </a:r>
            <a:r>
              <a:rPr dirty="0" spc="-20"/>
              <a:t> </a:t>
            </a:r>
            <a:r>
              <a:rPr dirty="0" spc="-10"/>
              <a:t>tests</a:t>
            </a:r>
          </a:p>
          <a:p>
            <a:pPr marL="709930" marR="229870" indent="-235585">
              <a:lnSpc>
                <a:spcPct val="101499"/>
              </a:lnSpc>
              <a:spcBef>
                <a:spcPts val="825"/>
              </a:spcBef>
            </a:pPr>
            <a:r>
              <a:rPr dirty="0" sz="1950" spc="55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55"/>
              <a:t>2</a:t>
            </a:r>
            <a:r>
              <a:rPr dirty="0" sz="1950" spc="25"/>
              <a:t> </a:t>
            </a:r>
            <a:r>
              <a:rPr dirty="0" sz="1950"/>
              <a:t>additional</a:t>
            </a:r>
            <a:r>
              <a:rPr dirty="0" sz="1950" spc="40"/>
              <a:t> </a:t>
            </a:r>
            <a:r>
              <a:rPr dirty="0" sz="1950"/>
              <a:t>tests</a:t>
            </a:r>
            <a:r>
              <a:rPr dirty="0" sz="1950" spc="50"/>
              <a:t> </a:t>
            </a:r>
            <a:r>
              <a:rPr dirty="0" sz="1950" spc="-10"/>
              <a:t>following </a:t>
            </a:r>
            <a:r>
              <a:rPr dirty="0" sz="1950"/>
              <a:t>“FAIL”</a:t>
            </a:r>
            <a:r>
              <a:rPr dirty="0" sz="1950" spc="35"/>
              <a:t> </a:t>
            </a:r>
            <a:r>
              <a:rPr dirty="0" sz="1950"/>
              <a:t>of</a:t>
            </a:r>
            <a:r>
              <a:rPr dirty="0" sz="1950" spc="35"/>
              <a:t> </a:t>
            </a:r>
            <a:r>
              <a:rPr dirty="0" sz="1950"/>
              <a:t>TST</a:t>
            </a:r>
            <a:r>
              <a:rPr dirty="0" sz="1950" spc="35"/>
              <a:t> </a:t>
            </a:r>
            <a:r>
              <a:rPr dirty="0" sz="1950"/>
              <a:t>in</a:t>
            </a:r>
            <a:r>
              <a:rPr dirty="0" sz="1950" spc="35"/>
              <a:t> </a:t>
            </a:r>
            <a:r>
              <a:rPr dirty="0" sz="1950"/>
              <a:t>routine</a:t>
            </a:r>
            <a:r>
              <a:rPr dirty="0" sz="1950" spc="35"/>
              <a:t> </a:t>
            </a:r>
            <a:r>
              <a:rPr dirty="0" sz="1950" spc="-20"/>
              <a:t>test</a:t>
            </a:r>
            <a:endParaRPr sz="1950">
              <a:latin typeface="Wingdings 3"/>
              <a:cs typeface="Wingdings 3"/>
            </a:endParaRPr>
          </a:p>
          <a:p>
            <a:pPr marL="474980">
              <a:lnSpc>
                <a:spcPct val="10000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Initiated</a:t>
            </a:r>
            <a:r>
              <a:rPr dirty="0" sz="1950" spc="60"/>
              <a:t> </a:t>
            </a:r>
            <a:r>
              <a:rPr dirty="0" sz="1950"/>
              <a:t>in</a:t>
            </a:r>
            <a:r>
              <a:rPr dirty="0" sz="1950" spc="60"/>
              <a:t> </a:t>
            </a:r>
            <a:r>
              <a:rPr dirty="0" sz="1950"/>
              <a:t>same</a:t>
            </a:r>
            <a:r>
              <a:rPr dirty="0" sz="1950" spc="75"/>
              <a:t> </a:t>
            </a:r>
            <a:r>
              <a:rPr dirty="0" sz="1950" spc="-10"/>
              <a:t>month</a:t>
            </a:r>
            <a:endParaRPr sz="1950">
              <a:latin typeface="Wingdings 3"/>
              <a:cs typeface="Wingdings 3"/>
            </a:endParaRPr>
          </a:p>
          <a:p>
            <a:pPr marL="709930" marR="30480" indent="-235585">
              <a:lnSpc>
                <a:spcPct val="101499"/>
              </a:lnSpc>
              <a:spcBef>
                <a:spcPts val="819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2</a:t>
            </a:r>
            <a:r>
              <a:rPr dirty="0" baseline="25641" sz="1950"/>
              <a:t>nd</a:t>
            </a:r>
            <a:r>
              <a:rPr dirty="0" baseline="25641" sz="1950" spc="359"/>
              <a:t> </a:t>
            </a:r>
            <a:r>
              <a:rPr dirty="0" sz="1950"/>
              <a:t>MMEL</a:t>
            </a:r>
            <a:r>
              <a:rPr dirty="0" sz="1950" spc="65"/>
              <a:t> </a:t>
            </a:r>
            <a:r>
              <a:rPr dirty="0" sz="1950"/>
              <a:t>test</a:t>
            </a:r>
            <a:r>
              <a:rPr dirty="0" sz="1950" spc="65"/>
              <a:t> </a:t>
            </a:r>
            <a:r>
              <a:rPr dirty="0" sz="1950"/>
              <a:t>not</a:t>
            </a:r>
            <a:r>
              <a:rPr dirty="0" sz="1950" spc="70"/>
              <a:t> </a:t>
            </a:r>
            <a:r>
              <a:rPr dirty="0" sz="1950"/>
              <a:t>required</a:t>
            </a:r>
            <a:r>
              <a:rPr dirty="0" sz="1950" spc="90"/>
              <a:t> </a:t>
            </a:r>
            <a:r>
              <a:rPr dirty="0" sz="1950" spc="-25"/>
              <a:t>if </a:t>
            </a:r>
            <a:r>
              <a:rPr dirty="0" sz="1950"/>
              <a:t>1</a:t>
            </a:r>
            <a:r>
              <a:rPr dirty="0" baseline="25641" sz="1950"/>
              <a:t>st</a:t>
            </a:r>
            <a:r>
              <a:rPr dirty="0" baseline="25641" sz="1950" spc="300"/>
              <a:t> </a:t>
            </a:r>
            <a:r>
              <a:rPr dirty="0" sz="1950"/>
              <a:t>MMEL</a:t>
            </a:r>
            <a:r>
              <a:rPr dirty="0" sz="1950" spc="35"/>
              <a:t> </a:t>
            </a:r>
            <a:r>
              <a:rPr dirty="0" sz="1950"/>
              <a:t>test</a:t>
            </a:r>
            <a:r>
              <a:rPr dirty="0" sz="1950" spc="45"/>
              <a:t> </a:t>
            </a:r>
            <a:r>
              <a:rPr dirty="0" sz="1950" spc="-10"/>
              <a:t>“FAIL”</a:t>
            </a:r>
            <a:endParaRPr sz="1950">
              <a:latin typeface="Wingdings 3"/>
              <a:cs typeface="Wingdings 3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790" y="2462783"/>
            <a:ext cx="2909316" cy="194005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29784" y="4440554"/>
            <a:ext cx="4095750" cy="164655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27329" algn="l"/>
              </a:tabLst>
            </a:pPr>
            <a:r>
              <a:rPr dirty="0" sz="2300" spc="-10" b="1">
                <a:solidFill>
                  <a:srgbClr val="28246B"/>
                </a:solidFill>
                <a:latin typeface="Century Gothic"/>
                <a:cs typeface="Century Gothic"/>
              </a:rPr>
              <a:t>Prepare:</a:t>
            </a:r>
            <a:endParaRPr sz="2300">
              <a:latin typeface="Century Gothic"/>
              <a:cs typeface="Century Gothic"/>
            </a:endParaRPr>
          </a:p>
          <a:p>
            <a:pPr lvl="1" marL="603885" indent="-18986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604520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Anticipate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MMEL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sampling</a:t>
            </a:r>
            <a:endParaRPr sz="1950">
              <a:latin typeface="Century Gothic"/>
              <a:cs typeface="Century Gothic"/>
            </a:endParaRPr>
          </a:p>
          <a:p>
            <a:pPr lvl="1" marL="603885" marR="30480" indent="-189230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604520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@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1</a:t>
            </a:r>
            <a:r>
              <a:rPr dirty="0" baseline="25641" sz="1950">
                <a:solidFill>
                  <a:srgbClr val="28246B"/>
                </a:solidFill>
                <a:latin typeface="Century Gothic"/>
                <a:cs typeface="Century Gothic"/>
              </a:rPr>
              <a:t>st</a:t>
            </a:r>
            <a:r>
              <a:rPr dirty="0" baseline="25641" sz="1950" spc="30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month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(if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routine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is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monthly)</a:t>
            </a:r>
            <a:endParaRPr sz="1950">
              <a:latin typeface="Century Gothic"/>
              <a:cs typeface="Century Gothic"/>
            </a:endParaRPr>
          </a:p>
          <a:p>
            <a:pPr lvl="1" marL="603885" indent="-18923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04520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Timely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notifications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from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lab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18129" y="1934971"/>
            <a:ext cx="442468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If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dirty="0" sz="2300" spc="-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routine</a:t>
            </a:r>
            <a:r>
              <a:rPr dirty="0" sz="2300" spc="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test</a:t>
            </a:r>
            <a:r>
              <a:rPr dirty="0" sz="2300" spc="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= “FAIL”</a:t>
            </a:r>
            <a:r>
              <a:rPr dirty="0" sz="2300" spc="-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of </a:t>
            </a:r>
            <a:r>
              <a:rPr dirty="0" sz="2300" spc="-25">
                <a:solidFill>
                  <a:srgbClr val="3F3F3F"/>
                </a:solidFill>
                <a:latin typeface="Century Gothic"/>
                <a:cs typeface="Century Gothic"/>
              </a:rPr>
              <a:t>TST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311" y="1331468"/>
            <a:ext cx="5323205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MMEL/MMET</a:t>
            </a:r>
            <a:r>
              <a:rPr dirty="0" spc="2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Testing </a:t>
            </a:r>
            <a:r>
              <a:rPr dirty="0" spc="-10">
                <a:latin typeface="Century Gothic"/>
                <a:cs typeface="Century Gothic"/>
              </a:rPr>
              <a:t>Example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46976" y="2563367"/>
            <a:ext cx="2856230" cy="664845"/>
          </a:xfrm>
          <a:prstGeom prst="rect">
            <a:avLst/>
          </a:prstGeom>
          <a:ln w="47142">
            <a:solidFill>
              <a:srgbClr val="CB65F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57505" marR="257175" indent="-283210">
              <a:lnSpc>
                <a:spcPct val="101499"/>
              </a:lnSpc>
              <a:spcBef>
                <a:spcPts val="25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-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Month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start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day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specified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in</a:t>
            </a:r>
            <a:r>
              <a:rPr dirty="0" sz="195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permit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46976" y="3338321"/>
            <a:ext cx="2856230" cy="880110"/>
          </a:xfrm>
          <a:prstGeom prst="rect">
            <a:avLst/>
          </a:prstGeom>
          <a:ln w="47142">
            <a:solidFill>
              <a:srgbClr val="B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4930">
              <a:lnSpc>
                <a:spcPts val="2100"/>
              </a:lnSpc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-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35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initiation</a:t>
            </a:r>
            <a:r>
              <a:rPr dirty="0" sz="1950" spc="15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=</a:t>
            </a:r>
            <a:r>
              <a:rPr dirty="0" sz="1950" spc="30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 i="1">
                <a:solidFill>
                  <a:srgbClr val="28246B"/>
                </a:solidFill>
                <a:latin typeface="Century Gothic"/>
                <a:cs typeface="Century Gothic"/>
              </a:rPr>
              <a:t>day</a:t>
            </a:r>
            <a:endParaRPr sz="1950">
              <a:latin typeface="Century Gothic"/>
              <a:cs typeface="Century Gothic"/>
            </a:endParaRPr>
          </a:p>
          <a:p>
            <a:pPr marL="358140" marR="1270635" indent="-635">
              <a:lnSpc>
                <a:spcPct val="101499"/>
              </a:lnSpc>
            </a:pP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1</a:t>
            </a:r>
            <a:r>
              <a:rPr dirty="0" baseline="25641" sz="1950" i="1">
                <a:solidFill>
                  <a:srgbClr val="28246B"/>
                </a:solidFill>
                <a:latin typeface="Century Gothic"/>
                <a:cs typeface="Century Gothic"/>
              </a:rPr>
              <a:t>st</a:t>
            </a:r>
            <a:r>
              <a:rPr dirty="0" baseline="25641" sz="1950" spc="284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 i="1">
                <a:solidFill>
                  <a:srgbClr val="28246B"/>
                </a:solidFill>
                <a:latin typeface="Century Gothic"/>
                <a:cs typeface="Century Gothic"/>
              </a:rPr>
              <a:t>sample</a:t>
            </a:r>
            <a:r>
              <a:rPr dirty="0" sz="1950" spc="-10" i="1">
                <a:solidFill>
                  <a:srgbClr val="28246B"/>
                </a:solidFill>
                <a:latin typeface="Century Gothic"/>
                <a:cs typeface="Century Gothic"/>
              </a:rPr>
              <a:t> collected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09730" y="4301748"/>
            <a:ext cx="2202180" cy="930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275" marR="5080" indent="-283210">
              <a:lnSpc>
                <a:spcPct val="101499"/>
              </a:lnSpc>
              <a:spcBef>
                <a:spcPts val="9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-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C.</a:t>
            </a:r>
            <a:r>
              <a:rPr dirty="0" sz="1950" spc="30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dubia</a:t>
            </a:r>
            <a:r>
              <a:rPr dirty="0" sz="1950" spc="40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–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3</a:t>
            </a:r>
            <a:r>
              <a:rPr dirty="0" sz="1950" spc="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brood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/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8</a:t>
            </a:r>
            <a:r>
              <a:rPr dirty="0" sz="1950" spc="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day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(max)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04821" y="1899173"/>
            <a:ext cx="405066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Chronic</a:t>
            </a:r>
            <a:r>
              <a:rPr dirty="0" sz="1950" spc="5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3F3F3F"/>
                </a:solidFill>
                <a:latin typeface="Century Gothic"/>
                <a:cs typeface="Century Gothic"/>
              </a:rPr>
              <a:t>Ceriodaphnia</a:t>
            </a:r>
            <a:r>
              <a:rPr dirty="0" sz="1950" spc="75" i="1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3F3F3F"/>
                </a:solidFill>
                <a:latin typeface="Century Gothic"/>
                <a:cs typeface="Century Gothic"/>
              </a:rPr>
              <a:t>dubia</a:t>
            </a:r>
            <a:r>
              <a:rPr dirty="0" sz="1950" spc="55" i="1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20">
                <a:solidFill>
                  <a:srgbClr val="3F3F3F"/>
                </a:solidFill>
                <a:latin typeface="Century Gothic"/>
                <a:cs typeface="Century Gothic"/>
              </a:rPr>
              <a:t>test</a:t>
            </a:r>
            <a:endParaRPr sz="195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7868" y="2990850"/>
            <a:ext cx="6286500" cy="2921000"/>
            <a:chOff x="467868" y="2990850"/>
            <a:chExt cx="6286500" cy="2921000"/>
          </a:xfrm>
        </p:grpSpPr>
        <p:sp>
          <p:nvSpPr>
            <p:cNvPr id="8" name="object 8" descr=""/>
            <p:cNvSpPr/>
            <p:nvPr/>
          </p:nvSpPr>
          <p:spPr>
            <a:xfrm>
              <a:off x="467868" y="2990850"/>
              <a:ext cx="6286500" cy="603250"/>
            </a:xfrm>
            <a:custGeom>
              <a:avLst/>
              <a:gdLst/>
              <a:ahLst/>
              <a:cxnLst/>
              <a:rect l="l" t="t" r="r" b="b"/>
              <a:pathLst>
                <a:path w="6286500" h="603250">
                  <a:moveTo>
                    <a:pt x="6286500" y="602741"/>
                  </a:moveTo>
                  <a:lnTo>
                    <a:pt x="6286500" y="0"/>
                  </a:lnTo>
                  <a:lnTo>
                    <a:pt x="0" y="0"/>
                  </a:lnTo>
                  <a:lnTo>
                    <a:pt x="0" y="602741"/>
                  </a:lnTo>
                  <a:lnTo>
                    <a:pt x="6286500" y="602741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7868" y="3593591"/>
              <a:ext cx="6286500" cy="580390"/>
            </a:xfrm>
            <a:custGeom>
              <a:avLst/>
              <a:gdLst/>
              <a:ahLst/>
              <a:cxnLst/>
              <a:rect l="l" t="t" r="r" b="b"/>
              <a:pathLst>
                <a:path w="6286500" h="580389">
                  <a:moveTo>
                    <a:pt x="6286500" y="579882"/>
                  </a:moveTo>
                  <a:lnTo>
                    <a:pt x="6286500" y="0"/>
                  </a:lnTo>
                  <a:lnTo>
                    <a:pt x="0" y="0"/>
                  </a:lnTo>
                  <a:lnTo>
                    <a:pt x="0" y="579882"/>
                  </a:lnTo>
                  <a:lnTo>
                    <a:pt x="6286500" y="579882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7868" y="4173474"/>
              <a:ext cx="6286500" cy="579120"/>
            </a:xfrm>
            <a:custGeom>
              <a:avLst/>
              <a:gdLst/>
              <a:ahLst/>
              <a:cxnLst/>
              <a:rect l="l" t="t" r="r" b="b"/>
              <a:pathLst>
                <a:path w="6286500" h="579120">
                  <a:moveTo>
                    <a:pt x="6286500" y="579120"/>
                  </a:moveTo>
                  <a:lnTo>
                    <a:pt x="6286500" y="0"/>
                  </a:lnTo>
                  <a:lnTo>
                    <a:pt x="0" y="0"/>
                  </a:lnTo>
                  <a:lnTo>
                    <a:pt x="0" y="579120"/>
                  </a:lnTo>
                  <a:lnTo>
                    <a:pt x="6286500" y="57912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7868" y="4752594"/>
              <a:ext cx="6286500" cy="580390"/>
            </a:xfrm>
            <a:custGeom>
              <a:avLst/>
              <a:gdLst/>
              <a:ahLst/>
              <a:cxnLst/>
              <a:rect l="l" t="t" r="r" b="b"/>
              <a:pathLst>
                <a:path w="6286500" h="580389">
                  <a:moveTo>
                    <a:pt x="6286500" y="579881"/>
                  </a:moveTo>
                  <a:lnTo>
                    <a:pt x="6286500" y="0"/>
                  </a:lnTo>
                  <a:lnTo>
                    <a:pt x="0" y="0"/>
                  </a:lnTo>
                  <a:lnTo>
                    <a:pt x="0" y="579882"/>
                  </a:lnTo>
                  <a:lnTo>
                    <a:pt x="6286500" y="57988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7868" y="5332476"/>
              <a:ext cx="6286500" cy="579120"/>
            </a:xfrm>
            <a:custGeom>
              <a:avLst/>
              <a:gdLst/>
              <a:ahLst/>
              <a:cxnLst/>
              <a:rect l="l" t="t" r="r" b="b"/>
              <a:pathLst>
                <a:path w="6286500" h="579120">
                  <a:moveTo>
                    <a:pt x="6286500" y="579120"/>
                  </a:moveTo>
                  <a:lnTo>
                    <a:pt x="6286500" y="0"/>
                  </a:lnTo>
                  <a:lnTo>
                    <a:pt x="0" y="0"/>
                  </a:lnTo>
                  <a:lnTo>
                    <a:pt x="0" y="579120"/>
                  </a:lnTo>
                  <a:lnTo>
                    <a:pt x="6286500" y="57912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75482" y="3217925"/>
              <a:ext cx="3102610" cy="363220"/>
            </a:xfrm>
            <a:custGeom>
              <a:avLst/>
              <a:gdLst/>
              <a:ahLst/>
              <a:cxnLst/>
              <a:rect l="l" t="t" r="r" b="b"/>
              <a:pathLst>
                <a:path w="3102609" h="363220">
                  <a:moveTo>
                    <a:pt x="3102102" y="181355"/>
                  </a:moveTo>
                  <a:lnTo>
                    <a:pt x="2920746" y="0"/>
                  </a:lnTo>
                  <a:lnTo>
                    <a:pt x="2920746" y="90677"/>
                  </a:lnTo>
                  <a:lnTo>
                    <a:pt x="0" y="90677"/>
                  </a:lnTo>
                  <a:lnTo>
                    <a:pt x="0" y="272033"/>
                  </a:lnTo>
                  <a:lnTo>
                    <a:pt x="2920746" y="272033"/>
                  </a:lnTo>
                  <a:lnTo>
                    <a:pt x="2920746" y="362711"/>
                  </a:lnTo>
                  <a:lnTo>
                    <a:pt x="3102102" y="181355"/>
                  </a:lnTo>
                  <a:close/>
                </a:path>
              </a:pathLst>
            </a:custGeom>
            <a:solidFill>
              <a:srgbClr val="B6C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75482" y="3217925"/>
              <a:ext cx="3102610" cy="363220"/>
            </a:xfrm>
            <a:custGeom>
              <a:avLst/>
              <a:gdLst/>
              <a:ahLst/>
              <a:cxnLst/>
              <a:rect l="l" t="t" r="r" b="b"/>
              <a:pathLst>
                <a:path w="3102609" h="363220">
                  <a:moveTo>
                    <a:pt x="0" y="90677"/>
                  </a:moveTo>
                  <a:lnTo>
                    <a:pt x="2920746" y="90677"/>
                  </a:lnTo>
                  <a:lnTo>
                    <a:pt x="2920746" y="0"/>
                  </a:lnTo>
                  <a:lnTo>
                    <a:pt x="3102102" y="181355"/>
                  </a:lnTo>
                  <a:lnTo>
                    <a:pt x="2920746" y="362711"/>
                  </a:lnTo>
                  <a:lnTo>
                    <a:pt x="2920746" y="272033"/>
                  </a:lnTo>
                  <a:lnTo>
                    <a:pt x="0" y="272033"/>
                  </a:lnTo>
                  <a:lnTo>
                    <a:pt x="0" y="90677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7220" y="3850386"/>
              <a:ext cx="2998470" cy="320040"/>
            </a:xfrm>
            <a:custGeom>
              <a:avLst/>
              <a:gdLst/>
              <a:ahLst/>
              <a:cxnLst/>
              <a:rect l="l" t="t" r="r" b="b"/>
              <a:pathLst>
                <a:path w="2998470" h="320039">
                  <a:moveTo>
                    <a:pt x="2998470" y="160019"/>
                  </a:moveTo>
                  <a:lnTo>
                    <a:pt x="2838450" y="0"/>
                  </a:lnTo>
                  <a:lnTo>
                    <a:pt x="2838450" y="80009"/>
                  </a:lnTo>
                  <a:lnTo>
                    <a:pt x="0" y="80010"/>
                  </a:lnTo>
                  <a:lnTo>
                    <a:pt x="0" y="240030"/>
                  </a:lnTo>
                  <a:lnTo>
                    <a:pt x="2838450" y="240029"/>
                  </a:lnTo>
                  <a:lnTo>
                    <a:pt x="2838450" y="320039"/>
                  </a:lnTo>
                  <a:lnTo>
                    <a:pt x="2998470" y="160019"/>
                  </a:lnTo>
                  <a:close/>
                </a:path>
              </a:pathLst>
            </a:custGeom>
            <a:solidFill>
              <a:srgbClr val="B6C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7220" y="3850386"/>
              <a:ext cx="2998470" cy="320040"/>
            </a:xfrm>
            <a:custGeom>
              <a:avLst/>
              <a:gdLst/>
              <a:ahLst/>
              <a:cxnLst/>
              <a:rect l="l" t="t" r="r" b="b"/>
              <a:pathLst>
                <a:path w="2998470" h="320039">
                  <a:moveTo>
                    <a:pt x="0" y="80010"/>
                  </a:moveTo>
                  <a:lnTo>
                    <a:pt x="2838450" y="80009"/>
                  </a:lnTo>
                  <a:lnTo>
                    <a:pt x="2838450" y="0"/>
                  </a:lnTo>
                  <a:lnTo>
                    <a:pt x="2998470" y="160019"/>
                  </a:lnTo>
                  <a:lnTo>
                    <a:pt x="2838450" y="320039"/>
                  </a:lnTo>
                  <a:lnTo>
                    <a:pt x="2838450" y="240029"/>
                  </a:lnTo>
                  <a:lnTo>
                    <a:pt x="0" y="240030"/>
                  </a:lnTo>
                  <a:lnTo>
                    <a:pt x="0" y="80010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36697" y="4386072"/>
              <a:ext cx="3971290" cy="402590"/>
            </a:xfrm>
            <a:custGeom>
              <a:avLst/>
              <a:gdLst/>
              <a:ahLst/>
              <a:cxnLst/>
              <a:rect l="l" t="t" r="r" b="b"/>
              <a:pathLst>
                <a:path w="3971290" h="402589">
                  <a:moveTo>
                    <a:pt x="3970782" y="201167"/>
                  </a:moveTo>
                  <a:lnTo>
                    <a:pt x="3770376" y="0"/>
                  </a:lnTo>
                  <a:lnTo>
                    <a:pt x="3770376" y="100583"/>
                  </a:lnTo>
                  <a:lnTo>
                    <a:pt x="0" y="100584"/>
                  </a:lnTo>
                  <a:lnTo>
                    <a:pt x="0" y="301752"/>
                  </a:lnTo>
                  <a:lnTo>
                    <a:pt x="3770376" y="301752"/>
                  </a:lnTo>
                  <a:lnTo>
                    <a:pt x="3770376" y="402336"/>
                  </a:lnTo>
                  <a:lnTo>
                    <a:pt x="3970782" y="201167"/>
                  </a:lnTo>
                  <a:close/>
                </a:path>
              </a:pathLst>
            </a:custGeom>
            <a:solidFill>
              <a:srgbClr val="DB8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36697" y="4386072"/>
              <a:ext cx="3971290" cy="402590"/>
            </a:xfrm>
            <a:custGeom>
              <a:avLst/>
              <a:gdLst/>
              <a:ahLst/>
              <a:cxnLst/>
              <a:rect l="l" t="t" r="r" b="b"/>
              <a:pathLst>
                <a:path w="3971290" h="402589">
                  <a:moveTo>
                    <a:pt x="0" y="100584"/>
                  </a:moveTo>
                  <a:lnTo>
                    <a:pt x="3770376" y="100583"/>
                  </a:lnTo>
                  <a:lnTo>
                    <a:pt x="3770376" y="0"/>
                  </a:lnTo>
                  <a:lnTo>
                    <a:pt x="3970782" y="201167"/>
                  </a:lnTo>
                  <a:lnTo>
                    <a:pt x="3770376" y="402336"/>
                  </a:lnTo>
                  <a:lnTo>
                    <a:pt x="3770376" y="301752"/>
                  </a:lnTo>
                  <a:lnTo>
                    <a:pt x="0" y="301752"/>
                  </a:lnTo>
                  <a:lnTo>
                    <a:pt x="0" y="100584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9724" y="4948427"/>
              <a:ext cx="1754505" cy="323215"/>
            </a:xfrm>
            <a:custGeom>
              <a:avLst/>
              <a:gdLst/>
              <a:ahLst/>
              <a:cxnLst/>
              <a:rect l="l" t="t" r="r" b="b"/>
              <a:pathLst>
                <a:path w="1754505" h="323214">
                  <a:moveTo>
                    <a:pt x="1754124" y="161544"/>
                  </a:moveTo>
                  <a:lnTo>
                    <a:pt x="1592580" y="0"/>
                  </a:lnTo>
                  <a:lnTo>
                    <a:pt x="1592580" y="80772"/>
                  </a:lnTo>
                  <a:lnTo>
                    <a:pt x="0" y="80772"/>
                  </a:lnTo>
                  <a:lnTo>
                    <a:pt x="0" y="242316"/>
                  </a:lnTo>
                  <a:lnTo>
                    <a:pt x="1592580" y="242316"/>
                  </a:lnTo>
                  <a:lnTo>
                    <a:pt x="1592580" y="323088"/>
                  </a:lnTo>
                  <a:lnTo>
                    <a:pt x="1754124" y="161544"/>
                  </a:lnTo>
                  <a:close/>
                </a:path>
              </a:pathLst>
            </a:custGeom>
            <a:solidFill>
              <a:srgbClr val="DB8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9724" y="4948427"/>
              <a:ext cx="1754505" cy="323215"/>
            </a:xfrm>
            <a:custGeom>
              <a:avLst/>
              <a:gdLst/>
              <a:ahLst/>
              <a:cxnLst/>
              <a:rect l="l" t="t" r="r" b="b"/>
              <a:pathLst>
                <a:path w="1754505" h="323214">
                  <a:moveTo>
                    <a:pt x="0" y="80772"/>
                  </a:moveTo>
                  <a:lnTo>
                    <a:pt x="1592580" y="80772"/>
                  </a:lnTo>
                  <a:lnTo>
                    <a:pt x="1592580" y="0"/>
                  </a:lnTo>
                  <a:lnTo>
                    <a:pt x="1754124" y="161544"/>
                  </a:lnTo>
                  <a:lnTo>
                    <a:pt x="1592580" y="323088"/>
                  </a:lnTo>
                  <a:lnTo>
                    <a:pt x="1592580" y="242316"/>
                  </a:lnTo>
                  <a:lnTo>
                    <a:pt x="0" y="242316"/>
                  </a:lnTo>
                  <a:lnTo>
                    <a:pt x="0" y="80772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89097" y="4948427"/>
              <a:ext cx="3971290" cy="401955"/>
            </a:xfrm>
            <a:custGeom>
              <a:avLst/>
              <a:gdLst/>
              <a:ahLst/>
              <a:cxnLst/>
              <a:rect l="l" t="t" r="r" b="b"/>
              <a:pathLst>
                <a:path w="3971290" h="401954">
                  <a:moveTo>
                    <a:pt x="3970782" y="201167"/>
                  </a:moveTo>
                  <a:lnTo>
                    <a:pt x="3769614" y="0"/>
                  </a:lnTo>
                  <a:lnTo>
                    <a:pt x="3769614" y="100583"/>
                  </a:lnTo>
                  <a:lnTo>
                    <a:pt x="0" y="100584"/>
                  </a:lnTo>
                  <a:lnTo>
                    <a:pt x="0" y="300990"/>
                  </a:lnTo>
                  <a:lnTo>
                    <a:pt x="3769614" y="300989"/>
                  </a:lnTo>
                  <a:lnTo>
                    <a:pt x="3769614" y="401573"/>
                  </a:lnTo>
                  <a:lnTo>
                    <a:pt x="3970782" y="201167"/>
                  </a:lnTo>
                  <a:close/>
                </a:path>
              </a:pathLst>
            </a:custGeom>
            <a:solidFill>
              <a:srgbClr val="AE5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89097" y="4948427"/>
              <a:ext cx="3971290" cy="401955"/>
            </a:xfrm>
            <a:custGeom>
              <a:avLst/>
              <a:gdLst/>
              <a:ahLst/>
              <a:cxnLst/>
              <a:rect l="l" t="t" r="r" b="b"/>
              <a:pathLst>
                <a:path w="3971290" h="401954">
                  <a:moveTo>
                    <a:pt x="0" y="100584"/>
                  </a:moveTo>
                  <a:lnTo>
                    <a:pt x="3769614" y="100583"/>
                  </a:lnTo>
                  <a:lnTo>
                    <a:pt x="3769614" y="0"/>
                  </a:lnTo>
                  <a:lnTo>
                    <a:pt x="3970782" y="201167"/>
                  </a:lnTo>
                  <a:lnTo>
                    <a:pt x="3769614" y="401573"/>
                  </a:lnTo>
                  <a:lnTo>
                    <a:pt x="3769614" y="300989"/>
                  </a:lnTo>
                  <a:lnTo>
                    <a:pt x="0" y="300990"/>
                  </a:lnTo>
                  <a:lnTo>
                    <a:pt x="0" y="100584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67056" y="5547671"/>
            <a:ext cx="4825365" cy="1088390"/>
            <a:chOff x="67056" y="5547671"/>
            <a:chExt cx="4825365" cy="1088390"/>
          </a:xfrm>
        </p:grpSpPr>
        <p:sp>
          <p:nvSpPr>
            <p:cNvPr id="24" name="object 24" descr=""/>
            <p:cNvSpPr/>
            <p:nvPr/>
          </p:nvSpPr>
          <p:spPr>
            <a:xfrm>
              <a:off x="943356" y="5554217"/>
              <a:ext cx="1853564" cy="371475"/>
            </a:xfrm>
            <a:custGeom>
              <a:avLst/>
              <a:gdLst/>
              <a:ahLst/>
              <a:cxnLst/>
              <a:rect l="l" t="t" r="r" b="b"/>
              <a:pathLst>
                <a:path w="1853564" h="371475">
                  <a:moveTo>
                    <a:pt x="1853183" y="185165"/>
                  </a:moveTo>
                  <a:lnTo>
                    <a:pt x="1668018" y="0"/>
                  </a:lnTo>
                  <a:lnTo>
                    <a:pt x="1668018" y="92963"/>
                  </a:lnTo>
                  <a:lnTo>
                    <a:pt x="0" y="92963"/>
                  </a:lnTo>
                  <a:lnTo>
                    <a:pt x="0" y="278129"/>
                  </a:lnTo>
                  <a:lnTo>
                    <a:pt x="1668018" y="278129"/>
                  </a:lnTo>
                  <a:lnTo>
                    <a:pt x="1668018" y="371093"/>
                  </a:lnTo>
                  <a:lnTo>
                    <a:pt x="1853183" y="185165"/>
                  </a:lnTo>
                  <a:close/>
                </a:path>
              </a:pathLst>
            </a:custGeom>
            <a:solidFill>
              <a:srgbClr val="AE5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43356" y="5554217"/>
              <a:ext cx="1853564" cy="371475"/>
            </a:xfrm>
            <a:custGeom>
              <a:avLst/>
              <a:gdLst/>
              <a:ahLst/>
              <a:cxnLst/>
              <a:rect l="l" t="t" r="r" b="b"/>
              <a:pathLst>
                <a:path w="1853564" h="371475">
                  <a:moveTo>
                    <a:pt x="0" y="92963"/>
                  </a:moveTo>
                  <a:lnTo>
                    <a:pt x="1668018" y="92963"/>
                  </a:lnTo>
                  <a:lnTo>
                    <a:pt x="1668018" y="0"/>
                  </a:lnTo>
                  <a:lnTo>
                    <a:pt x="1853183" y="185165"/>
                  </a:lnTo>
                  <a:lnTo>
                    <a:pt x="1668018" y="371093"/>
                  </a:lnTo>
                  <a:lnTo>
                    <a:pt x="1668018" y="278129"/>
                  </a:lnTo>
                  <a:lnTo>
                    <a:pt x="0" y="278129"/>
                  </a:lnTo>
                  <a:lnTo>
                    <a:pt x="0" y="92963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506467" y="5917691"/>
              <a:ext cx="386080" cy="396240"/>
            </a:xfrm>
            <a:custGeom>
              <a:avLst/>
              <a:gdLst/>
              <a:ahLst/>
              <a:cxnLst/>
              <a:rect l="l" t="t" r="r" b="b"/>
              <a:pathLst>
                <a:path w="386079" h="396239">
                  <a:moveTo>
                    <a:pt x="144017" y="47243"/>
                  </a:moveTo>
                  <a:lnTo>
                    <a:pt x="139445" y="38099"/>
                  </a:lnTo>
                  <a:lnTo>
                    <a:pt x="0" y="0"/>
                  </a:lnTo>
                  <a:lnTo>
                    <a:pt x="5714" y="22992"/>
                  </a:lnTo>
                  <a:lnTo>
                    <a:pt x="5714" y="21812"/>
                  </a:lnTo>
                  <a:lnTo>
                    <a:pt x="7119" y="15847"/>
                  </a:lnTo>
                  <a:lnTo>
                    <a:pt x="10667" y="10667"/>
                  </a:lnTo>
                  <a:lnTo>
                    <a:pt x="15835" y="7358"/>
                  </a:lnTo>
                  <a:lnTo>
                    <a:pt x="21716" y="6476"/>
                  </a:lnTo>
                  <a:lnTo>
                    <a:pt x="27598" y="7881"/>
                  </a:lnTo>
                  <a:lnTo>
                    <a:pt x="32765" y="11429"/>
                  </a:lnTo>
                  <a:lnTo>
                    <a:pt x="72974" y="52606"/>
                  </a:lnTo>
                  <a:lnTo>
                    <a:pt x="122681" y="66293"/>
                  </a:lnTo>
                  <a:lnTo>
                    <a:pt x="131063" y="68579"/>
                  </a:lnTo>
                  <a:lnTo>
                    <a:pt x="139445" y="64007"/>
                  </a:lnTo>
                  <a:lnTo>
                    <a:pt x="144017" y="47243"/>
                  </a:lnTo>
                  <a:close/>
                </a:path>
                <a:path w="386079" h="396239">
                  <a:moveTo>
                    <a:pt x="72974" y="52606"/>
                  </a:moveTo>
                  <a:lnTo>
                    <a:pt x="32765" y="11429"/>
                  </a:lnTo>
                  <a:lnTo>
                    <a:pt x="27598" y="7881"/>
                  </a:lnTo>
                  <a:lnTo>
                    <a:pt x="21716" y="6476"/>
                  </a:lnTo>
                  <a:lnTo>
                    <a:pt x="15835" y="7358"/>
                  </a:lnTo>
                  <a:lnTo>
                    <a:pt x="10667" y="10667"/>
                  </a:lnTo>
                  <a:lnTo>
                    <a:pt x="7119" y="15847"/>
                  </a:lnTo>
                  <a:lnTo>
                    <a:pt x="5714" y="21812"/>
                  </a:lnTo>
                  <a:lnTo>
                    <a:pt x="6120" y="24625"/>
                  </a:lnTo>
                  <a:lnTo>
                    <a:pt x="7189" y="28925"/>
                  </a:lnTo>
                  <a:lnTo>
                    <a:pt x="9905" y="33527"/>
                  </a:lnTo>
                  <a:lnTo>
                    <a:pt x="17525" y="41331"/>
                  </a:lnTo>
                  <a:lnTo>
                    <a:pt x="17525" y="37337"/>
                  </a:lnTo>
                  <a:lnTo>
                    <a:pt x="36575" y="18287"/>
                  </a:lnTo>
                  <a:lnTo>
                    <a:pt x="43149" y="44393"/>
                  </a:lnTo>
                  <a:lnTo>
                    <a:pt x="72974" y="52606"/>
                  </a:lnTo>
                  <a:close/>
                </a:path>
                <a:path w="386079" h="396239">
                  <a:moveTo>
                    <a:pt x="6120" y="24625"/>
                  </a:moveTo>
                  <a:lnTo>
                    <a:pt x="5714" y="21812"/>
                  </a:lnTo>
                  <a:lnTo>
                    <a:pt x="5714" y="22992"/>
                  </a:lnTo>
                  <a:lnTo>
                    <a:pt x="6120" y="24625"/>
                  </a:lnTo>
                  <a:close/>
                </a:path>
                <a:path w="386079" h="396239">
                  <a:moveTo>
                    <a:pt x="7189" y="28925"/>
                  </a:moveTo>
                  <a:lnTo>
                    <a:pt x="6120" y="24625"/>
                  </a:lnTo>
                  <a:lnTo>
                    <a:pt x="6596" y="27920"/>
                  </a:lnTo>
                  <a:lnTo>
                    <a:pt x="7189" y="28925"/>
                  </a:lnTo>
                  <a:close/>
                </a:path>
                <a:path w="386079" h="396239">
                  <a:moveTo>
                    <a:pt x="65531" y="132587"/>
                  </a:moveTo>
                  <a:lnTo>
                    <a:pt x="63245" y="124205"/>
                  </a:lnTo>
                  <a:lnTo>
                    <a:pt x="51013" y="75624"/>
                  </a:lnTo>
                  <a:lnTo>
                    <a:pt x="9905" y="33527"/>
                  </a:lnTo>
                  <a:lnTo>
                    <a:pt x="7189" y="28925"/>
                  </a:lnTo>
                  <a:lnTo>
                    <a:pt x="32765" y="131825"/>
                  </a:lnTo>
                  <a:lnTo>
                    <a:pt x="35051" y="140207"/>
                  </a:lnTo>
                  <a:lnTo>
                    <a:pt x="43433" y="145541"/>
                  </a:lnTo>
                  <a:lnTo>
                    <a:pt x="60197" y="140969"/>
                  </a:lnTo>
                  <a:lnTo>
                    <a:pt x="65531" y="132587"/>
                  </a:lnTo>
                  <a:close/>
                </a:path>
                <a:path w="386079" h="396239">
                  <a:moveTo>
                    <a:pt x="43149" y="44393"/>
                  </a:moveTo>
                  <a:lnTo>
                    <a:pt x="36575" y="18287"/>
                  </a:lnTo>
                  <a:lnTo>
                    <a:pt x="17525" y="37337"/>
                  </a:lnTo>
                  <a:lnTo>
                    <a:pt x="43149" y="44393"/>
                  </a:lnTo>
                  <a:close/>
                </a:path>
                <a:path w="386079" h="396239">
                  <a:moveTo>
                    <a:pt x="51013" y="75624"/>
                  </a:moveTo>
                  <a:lnTo>
                    <a:pt x="43149" y="44393"/>
                  </a:lnTo>
                  <a:lnTo>
                    <a:pt x="17525" y="37337"/>
                  </a:lnTo>
                  <a:lnTo>
                    <a:pt x="17525" y="41331"/>
                  </a:lnTo>
                  <a:lnTo>
                    <a:pt x="51013" y="75624"/>
                  </a:lnTo>
                  <a:close/>
                </a:path>
                <a:path w="386079" h="396239">
                  <a:moveTo>
                    <a:pt x="385476" y="379094"/>
                  </a:moveTo>
                  <a:lnTo>
                    <a:pt x="384417" y="373213"/>
                  </a:lnTo>
                  <a:lnTo>
                    <a:pt x="380999" y="368045"/>
                  </a:lnTo>
                  <a:lnTo>
                    <a:pt x="72974" y="52606"/>
                  </a:lnTo>
                  <a:lnTo>
                    <a:pt x="43149" y="44393"/>
                  </a:lnTo>
                  <a:lnTo>
                    <a:pt x="51013" y="75624"/>
                  </a:lnTo>
                  <a:lnTo>
                    <a:pt x="358139" y="390143"/>
                  </a:lnTo>
                  <a:lnTo>
                    <a:pt x="364235" y="396239"/>
                  </a:lnTo>
                  <a:lnTo>
                    <a:pt x="374141" y="396239"/>
                  </a:lnTo>
                  <a:lnTo>
                    <a:pt x="380237" y="390143"/>
                  </a:lnTo>
                  <a:lnTo>
                    <a:pt x="384107" y="384976"/>
                  </a:lnTo>
                  <a:lnTo>
                    <a:pt x="385476" y="379094"/>
                  </a:lnTo>
                  <a:close/>
                </a:path>
              </a:pathLst>
            </a:custGeom>
            <a:solidFill>
              <a:srgbClr val="986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" y="6274307"/>
              <a:ext cx="1866138" cy="361188"/>
            </a:xfrm>
            <a:prstGeom prst="rect">
              <a:avLst/>
            </a:prstGeom>
          </p:spPr>
        </p:pic>
      </p:grp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462629" y="2637377"/>
          <a:ext cx="6803390" cy="326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525"/>
                <a:gridCol w="898525"/>
                <a:gridCol w="897889"/>
                <a:gridCol w="1218565"/>
                <a:gridCol w="1007744"/>
                <a:gridCol w="898525"/>
                <a:gridCol w="897889"/>
              </a:tblGrid>
              <a:tr h="34798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Sunday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Monday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Tuesday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BF0000"/>
                      </a:solidFill>
                      <a:prstDash val="dot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3136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Wednes.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03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Thursday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Friday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Saturday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T w="57150">
                      <a:solidFill>
                        <a:srgbClr val="BF0000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3136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2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3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marL="385445" marR="482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10" b="1">
                          <a:latin typeface="Century Gothic"/>
                          <a:cs typeface="Century Gothic"/>
                        </a:rPr>
                        <a:t>Routin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4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b="1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dirty="0" sz="1450" spc="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50" spc="-20" b="1">
                          <a:latin typeface="Century Gothic"/>
                          <a:cs typeface="Century Gothic"/>
                        </a:rPr>
                        <a:t>Test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5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6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7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BF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8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3136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>
                          <a:latin typeface="Century Gothic"/>
                          <a:cs typeface="Century Gothic"/>
                        </a:rPr>
                        <a:t>9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10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12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13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14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T w="57150">
                      <a:solidFill>
                        <a:srgbClr val="BF0000"/>
                      </a:solidFill>
                      <a:prstDash val="dot"/>
                    </a:lnT>
                    <a:lnB w="57150">
                      <a:solidFill>
                        <a:srgbClr val="BF0000"/>
                      </a:solidFill>
                      <a:prstDash val="dot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15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 marR="3136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16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algn="r" marR="1485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50" spc="-25" b="1">
                          <a:latin typeface="Century Gothic"/>
                          <a:cs typeface="Century Gothic"/>
                        </a:rPr>
                        <a:t>MM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930" marR="103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17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50" b="1"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dirty="0" sz="1450" spc="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50" b="1">
                          <a:latin typeface="Century Gothic"/>
                          <a:cs typeface="Century Gothic"/>
                        </a:rPr>
                        <a:t>Test</a:t>
                      </a:r>
                      <a:r>
                        <a:rPr dirty="0" sz="1450" spc="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50" spc="-25" b="1">
                          <a:latin typeface="Century Gothic"/>
                          <a:cs typeface="Century Gothic"/>
                        </a:rPr>
                        <a:t>#1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18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19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20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BF0000"/>
                      </a:solidFill>
                      <a:prstDash val="dot"/>
                    </a:lnR>
                    <a:lnT w="57150">
                      <a:solidFill>
                        <a:srgbClr val="BF0000"/>
                      </a:solidFill>
                      <a:prstDash val="dot"/>
                    </a:lnT>
                    <a:lnB w="57150">
                      <a:solidFill>
                        <a:srgbClr val="BF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22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BF0000"/>
                      </a:solidFill>
                      <a:prstDash val="dot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3136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23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50" spc="-25" b="1">
                          <a:latin typeface="Century Gothic"/>
                          <a:cs typeface="Century Gothic"/>
                        </a:rPr>
                        <a:t>MM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035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24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marL="31178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50" b="1"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dirty="0" sz="1450" spc="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450" spc="-20" b="1">
                          <a:latin typeface="Century Gothic"/>
                          <a:cs typeface="Century Gothic"/>
                        </a:rPr>
                        <a:t>Test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25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50" spc="-25" b="1">
                          <a:latin typeface="Century Gothic"/>
                          <a:cs typeface="Century Gothic"/>
                        </a:rPr>
                        <a:t>#2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26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27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28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BF0000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29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3136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50" spc="-25">
                          <a:latin typeface="Century Gothic"/>
                          <a:cs typeface="Century Gothic"/>
                        </a:rPr>
                        <a:t>30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 descr=""/>
          <p:cNvSpPr/>
          <p:nvPr/>
        </p:nvSpPr>
        <p:spPr>
          <a:xfrm>
            <a:off x="2337816" y="3068573"/>
            <a:ext cx="740410" cy="463550"/>
          </a:xfrm>
          <a:custGeom>
            <a:avLst/>
            <a:gdLst/>
            <a:ahLst/>
            <a:cxnLst/>
            <a:rect l="l" t="t" r="r" b="b"/>
            <a:pathLst>
              <a:path w="740410" h="463550">
                <a:moveTo>
                  <a:pt x="0" y="0"/>
                </a:moveTo>
                <a:lnTo>
                  <a:pt x="739901" y="0"/>
                </a:lnTo>
                <a:lnTo>
                  <a:pt x="739901" y="463296"/>
                </a:lnTo>
                <a:lnTo>
                  <a:pt x="0" y="463296"/>
                </a:lnTo>
                <a:lnTo>
                  <a:pt x="0" y="0"/>
                </a:lnTo>
                <a:close/>
              </a:path>
            </a:pathLst>
          </a:custGeom>
          <a:ln w="47142">
            <a:solidFill>
              <a:srgbClr val="CB65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136135" y="5386578"/>
            <a:ext cx="740410" cy="463550"/>
          </a:xfrm>
          <a:custGeom>
            <a:avLst/>
            <a:gdLst/>
            <a:ahLst/>
            <a:cxnLst/>
            <a:rect l="l" t="t" r="r" b="b"/>
            <a:pathLst>
              <a:path w="740410" h="463550">
                <a:moveTo>
                  <a:pt x="0" y="0"/>
                </a:moveTo>
                <a:lnTo>
                  <a:pt x="739901" y="0"/>
                </a:lnTo>
                <a:lnTo>
                  <a:pt x="739901" y="463296"/>
                </a:lnTo>
                <a:lnTo>
                  <a:pt x="0" y="463296"/>
                </a:lnTo>
                <a:lnTo>
                  <a:pt x="0" y="0"/>
                </a:lnTo>
                <a:close/>
              </a:path>
            </a:pathLst>
          </a:custGeom>
          <a:ln w="47142">
            <a:solidFill>
              <a:srgbClr val="CB65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938776" y="6127496"/>
            <a:ext cx="255778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 i="1">
                <a:solidFill>
                  <a:srgbClr val="28246B"/>
                </a:solidFill>
                <a:latin typeface="Century Gothic"/>
                <a:cs typeface="Century Gothic"/>
              </a:rPr>
              <a:t>Start</a:t>
            </a:r>
            <a:r>
              <a:rPr dirty="0" sz="1950" spc="45" b="1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 i="1">
                <a:solidFill>
                  <a:srgbClr val="28246B"/>
                </a:solidFill>
                <a:latin typeface="Century Gothic"/>
                <a:cs typeface="Century Gothic"/>
              </a:rPr>
              <a:t>next</a:t>
            </a:r>
            <a:r>
              <a:rPr dirty="0" sz="1950" spc="45" b="1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 i="1">
                <a:solidFill>
                  <a:srgbClr val="28246B"/>
                </a:solidFill>
                <a:latin typeface="Century Gothic"/>
                <a:cs typeface="Century Gothic"/>
              </a:rPr>
              <a:t>routine</a:t>
            </a:r>
            <a:r>
              <a:rPr dirty="0" sz="1950" spc="55" b="1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 b="1" i="1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endParaRPr sz="1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136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Assessing</a:t>
            </a:r>
            <a:r>
              <a:rPr dirty="0" spc="-1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Exceedances</a:t>
            </a:r>
            <a:r>
              <a:rPr dirty="0" spc="-5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for</a:t>
            </a:r>
            <a:r>
              <a:rPr dirty="0" spc="-1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dirty="0" spc="-5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Month</a:t>
            </a:r>
          </a:p>
          <a:p>
            <a:pPr algn="ctr" marL="26034">
              <a:lnSpc>
                <a:spcPct val="100000"/>
              </a:lnSpc>
              <a:spcBef>
                <a:spcPts val="140"/>
              </a:spcBef>
            </a:pP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Effluent</a:t>
            </a:r>
            <a:r>
              <a:rPr dirty="0" sz="1950" spc="40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Limitations</a:t>
            </a:r>
            <a:r>
              <a:rPr dirty="0" sz="1950" spc="5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&amp;</a:t>
            </a:r>
            <a:r>
              <a:rPr dirty="0" sz="1950" spc="4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10" b="0">
                <a:solidFill>
                  <a:srgbClr val="3F3F3F"/>
                </a:solidFill>
                <a:latin typeface="Century Gothic"/>
                <a:cs typeface="Century Gothic"/>
              </a:rPr>
              <a:t>Targets</a:t>
            </a:r>
            <a:endParaRPr sz="1950">
              <a:latin typeface="Century Gothic"/>
              <a:cs typeface="Century Gothic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49675" y="2580989"/>
          <a:ext cx="9185275" cy="260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/>
                <a:gridCol w="1817370"/>
                <a:gridCol w="1818004"/>
                <a:gridCol w="1822450"/>
                <a:gridCol w="1822450"/>
              </a:tblGrid>
              <a:tr h="753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950" b="1">
                          <a:latin typeface="Century Gothic"/>
                          <a:cs typeface="Century Gothic"/>
                        </a:rPr>
                        <a:t>Routine</a:t>
                      </a:r>
                      <a:r>
                        <a:rPr dirty="0" sz="1950" spc="5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 spc="-20" b="1">
                          <a:latin typeface="Century Gothic"/>
                          <a:cs typeface="Century Gothic"/>
                        </a:rPr>
                        <a:t>Test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950" spc="-20" b="1">
                          <a:latin typeface="Century Gothic"/>
                          <a:cs typeface="Century Gothic"/>
                        </a:rPr>
                        <a:t>MMEL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  <a:p>
                      <a:pPr marL="5003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950" b="1">
                          <a:latin typeface="Century Gothic"/>
                          <a:cs typeface="Century Gothic"/>
                        </a:rPr>
                        <a:t>Test</a:t>
                      </a:r>
                      <a:r>
                        <a:rPr dirty="0" sz="1950" spc="4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 spc="-25" b="1">
                          <a:latin typeface="Century Gothic"/>
                          <a:cs typeface="Century Gothic"/>
                        </a:rPr>
                        <a:t>#1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950" spc="-20" b="1">
                          <a:latin typeface="Century Gothic"/>
                          <a:cs typeface="Century Gothic"/>
                        </a:rPr>
                        <a:t>MMEL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  <a:p>
                      <a:pPr marL="5010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950" b="1">
                          <a:latin typeface="Century Gothic"/>
                          <a:cs typeface="Century Gothic"/>
                        </a:rPr>
                        <a:t>Test</a:t>
                      </a:r>
                      <a:r>
                        <a:rPr dirty="0" sz="1950" spc="4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 spc="-25" b="1">
                          <a:latin typeface="Century Gothic"/>
                          <a:cs typeface="Century Gothic"/>
                        </a:rPr>
                        <a:t>#2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950" spc="-20" b="1">
                          <a:latin typeface="Century Gothic"/>
                          <a:cs typeface="Century Gothic"/>
                        </a:rPr>
                        <a:t>MMEL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950" spc="-10" b="1">
                          <a:latin typeface="Century Gothic"/>
                          <a:cs typeface="Century Gothic"/>
                        </a:rPr>
                        <a:t>Exceedance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43434"/>
                      </a:solidFill>
                      <a:prstDash val="solid"/>
                    </a:lnL>
                    <a:lnR w="28575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BFF9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950" spc="-20" b="1">
                          <a:latin typeface="Century Gothic"/>
                          <a:cs typeface="Century Gothic"/>
                        </a:rPr>
                        <a:t>MDEL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950" spc="-10" b="1">
                          <a:latin typeface="Century Gothic"/>
                          <a:cs typeface="Century Gothic"/>
                        </a:rPr>
                        <a:t>Exceedance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BFF98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0">
                          <a:latin typeface="Century Gothic"/>
                          <a:cs typeface="Century Gothic"/>
                        </a:rPr>
                        <a:t>Pass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950" spc="-50">
                          <a:latin typeface="Century Gothic"/>
                          <a:cs typeface="Century Gothic"/>
                        </a:rPr>
                        <a:t>-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950" spc="-50">
                          <a:latin typeface="Century Gothic"/>
                          <a:cs typeface="Century Gothic"/>
                        </a:rPr>
                        <a:t>-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5">
                          <a:latin typeface="Century Gothic"/>
                          <a:cs typeface="Century Gothic"/>
                        </a:rPr>
                        <a:t>No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28575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950" spc="-25">
                          <a:latin typeface="Century Gothic"/>
                          <a:cs typeface="Century Gothic"/>
                        </a:rPr>
                        <a:t>No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48894">
                    <a:lnL w="28575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950" spc="-2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Fail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0">
                          <a:latin typeface="Century Gothic"/>
                          <a:cs typeface="Century Gothic"/>
                        </a:rPr>
                        <a:t>Pass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0">
                          <a:latin typeface="Century Gothic"/>
                          <a:cs typeface="Century Gothic"/>
                        </a:rPr>
                        <a:t>Pass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5">
                          <a:latin typeface="Century Gothic"/>
                          <a:cs typeface="Century Gothic"/>
                        </a:rPr>
                        <a:t>No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28575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dirty="0" sz="1950">
                          <a:latin typeface="Century Gothic"/>
                          <a:cs typeface="Century Gothic"/>
                        </a:rPr>
                        <a:t>Yes</a:t>
                      </a:r>
                      <a:r>
                        <a:rPr dirty="0" sz="1950" spc="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950" spc="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>
                          <a:latin typeface="Century Gothic"/>
                          <a:cs typeface="Century Gothic"/>
                        </a:rPr>
                        <a:t>if</a:t>
                      </a:r>
                      <a:r>
                        <a:rPr dirty="0" sz="1950" spc="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>
                          <a:latin typeface="Century Gothic"/>
                          <a:cs typeface="Century Gothic"/>
                        </a:rPr>
                        <a:t>FAIL</a:t>
                      </a:r>
                      <a:r>
                        <a:rPr dirty="0" sz="1950" spc="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 spc="-50">
                          <a:latin typeface="Century Gothic"/>
                          <a:cs typeface="Century Gothic"/>
                        </a:rPr>
                        <a:t>&amp;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  <a:p>
                      <a:pPr marL="208279" marR="160655" indent="-36830">
                        <a:lnSpc>
                          <a:spcPct val="101499"/>
                        </a:lnSpc>
                      </a:pPr>
                      <a:r>
                        <a:rPr dirty="0" sz="1950">
                          <a:latin typeface="Century Gothic"/>
                          <a:cs typeface="Century Gothic"/>
                        </a:rPr>
                        <a:t>≥</a:t>
                      </a:r>
                      <a:r>
                        <a:rPr dirty="0" sz="1950" spc="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>
                          <a:latin typeface="Century Gothic"/>
                          <a:cs typeface="Century Gothic"/>
                        </a:rPr>
                        <a:t>50%</a:t>
                      </a:r>
                      <a:r>
                        <a:rPr dirty="0" sz="1950" spc="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950" spc="-10">
                          <a:latin typeface="Century Gothic"/>
                          <a:cs typeface="Century Gothic"/>
                        </a:rPr>
                        <a:t>effect </a:t>
                      </a:r>
                      <a:r>
                        <a:rPr dirty="0" sz="195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950" spc="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u="heavy" sz="1950" spc="-1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survival</a:t>
                      </a:r>
                      <a:r>
                        <a:rPr dirty="0" sz="1950" spc="-10">
                          <a:latin typeface="Century Gothic"/>
                          <a:cs typeface="Century Gothic"/>
                        </a:rPr>
                        <a:t>**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28575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FCBCB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950" spc="-2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Fail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950" spc="-20">
                          <a:latin typeface="Century Gothic"/>
                          <a:cs typeface="Century Gothic"/>
                        </a:rPr>
                        <a:t>Pass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950" spc="-2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Fail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950" spc="-25">
                          <a:latin typeface="Century Gothic"/>
                          <a:cs typeface="Century Gothic"/>
                        </a:rPr>
                        <a:t>Yes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343434"/>
                      </a:solidFill>
                      <a:prstDash val="solid"/>
                    </a:lnL>
                    <a:lnR w="28575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FCBC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28575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FCBCB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Fail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Fail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950" spc="-50">
                          <a:latin typeface="Century Gothic"/>
                          <a:cs typeface="Century Gothic"/>
                        </a:rPr>
                        <a:t>-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950" spc="-25">
                          <a:latin typeface="Century Gothic"/>
                          <a:cs typeface="Century Gothic"/>
                        </a:rPr>
                        <a:t>Yes</a:t>
                      </a:r>
                      <a:endParaRPr sz="1950">
                        <a:latin typeface="Century Gothic"/>
                        <a:cs typeface="Century Gothic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343434"/>
                      </a:solidFill>
                      <a:prstDash val="solid"/>
                    </a:lnL>
                    <a:lnR w="28575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FCBC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28575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FCBCB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486035" y="5367407"/>
            <a:ext cx="1075690" cy="1120775"/>
            <a:chOff x="486035" y="5367407"/>
            <a:chExt cx="1075690" cy="11207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5375909"/>
              <a:ext cx="1059941" cy="110413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9966" y="5371337"/>
              <a:ext cx="1068070" cy="1112520"/>
            </a:xfrm>
            <a:custGeom>
              <a:avLst/>
              <a:gdLst/>
              <a:ahLst/>
              <a:cxnLst/>
              <a:rect l="l" t="t" r="r" b="b"/>
              <a:pathLst>
                <a:path w="1068070" h="1112520">
                  <a:moveTo>
                    <a:pt x="0" y="1112519"/>
                  </a:moveTo>
                  <a:lnTo>
                    <a:pt x="0" y="0"/>
                  </a:lnTo>
                  <a:lnTo>
                    <a:pt x="1067562" y="0"/>
                  </a:lnTo>
                  <a:lnTo>
                    <a:pt x="1067562" y="1112519"/>
                  </a:lnTo>
                  <a:lnTo>
                    <a:pt x="0" y="1112519"/>
                  </a:lnTo>
                  <a:close/>
                </a:path>
              </a:pathLst>
            </a:custGeom>
            <a:ln w="7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90641" y="5307584"/>
            <a:ext cx="3599815" cy="704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dirty="0" sz="1450">
                <a:latin typeface="Century Gothic"/>
                <a:cs typeface="Century Gothic"/>
              </a:rPr>
              <a:t>MMEL</a:t>
            </a:r>
            <a:r>
              <a:rPr dirty="0" sz="1450" spc="7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–</a:t>
            </a:r>
            <a:r>
              <a:rPr dirty="0" sz="1450" spc="8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Median</a:t>
            </a:r>
            <a:r>
              <a:rPr dirty="0" sz="1450" spc="8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Monthly</a:t>
            </a:r>
            <a:r>
              <a:rPr dirty="0" sz="1450" spc="8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Effluent</a:t>
            </a:r>
            <a:r>
              <a:rPr dirty="0" sz="1450" spc="80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Limit </a:t>
            </a:r>
            <a:r>
              <a:rPr dirty="0" sz="1450">
                <a:latin typeface="Century Gothic"/>
                <a:cs typeface="Century Gothic"/>
              </a:rPr>
              <a:t>MMET</a:t>
            </a:r>
            <a:r>
              <a:rPr dirty="0" sz="1450" spc="5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–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Median</a:t>
            </a:r>
            <a:r>
              <a:rPr dirty="0" sz="1450" spc="6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Monthly</a:t>
            </a:r>
            <a:r>
              <a:rPr dirty="0" sz="1450" spc="7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Effluent</a:t>
            </a:r>
            <a:r>
              <a:rPr dirty="0" sz="1450" spc="70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Target</a:t>
            </a:r>
            <a:endParaRPr sz="14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50">
                <a:latin typeface="Century Gothic"/>
                <a:cs typeface="Century Gothic"/>
              </a:rPr>
              <a:t>**or</a:t>
            </a:r>
            <a:r>
              <a:rPr dirty="0" sz="1450" spc="5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growth</a:t>
            </a:r>
            <a:r>
              <a:rPr dirty="0" sz="1450" spc="5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for</a:t>
            </a:r>
            <a:r>
              <a:rPr dirty="0" sz="1450" spc="6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the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green</a:t>
            </a:r>
            <a:r>
              <a:rPr dirty="0" sz="1450" spc="7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alga</a:t>
            </a:r>
            <a:r>
              <a:rPr dirty="0" sz="1450" spc="55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species</a:t>
            </a:r>
            <a:endParaRPr sz="1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405" y="1433575"/>
            <a:ext cx="5342255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Toxicity</a:t>
            </a:r>
            <a:r>
              <a:rPr dirty="0" spc="-3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Reduction</a:t>
            </a:r>
            <a:r>
              <a:rPr dirty="0" spc="-25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Evaluation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38612" y="6414770"/>
            <a:ext cx="25717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5">
                <a:latin typeface="Century Gothic"/>
                <a:cs typeface="Century Gothic"/>
              </a:rPr>
              <a:t>13</a:t>
            </a:r>
            <a:endParaRPr sz="165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185511" y="3609689"/>
          <a:ext cx="7713980" cy="274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  <a:gridCol w="1751964"/>
                <a:gridCol w="2049144"/>
                <a:gridCol w="1939925"/>
              </a:tblGrid>
              <a:tr h="358140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latin typeface="Century Gothic"/>
                          <a:cs typeface="Century Gothic"/>
                        </a:rPr>
                        <a:t>Month</a:t>
                      </a:r>
                      <a:r>
                        <a:rPr dirty="0" sz="165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60" b="1">
                          <a:latin typeface="Century Gothic"/>
                          <a:cs typeface="Century Gothic"/>
                        </a:rPr>
                        <a:t>1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latin typeface="Century Gothic"/>
                          <a:cs typeface="Century Gothic"/>
                        </a:rPr>
                        <a:t>Month</a:t>
                      </a:r>
                      <a:r>
                        <a:rPr dirty="0" sz="165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60" b="1">
                          <a:latin typeface="Century Gothic"/>
                          <a:cs typeface="Century Gothic"/>
                        </a:rPr>
                        <a:t>2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7850">
                <a:tc>
                  <a:txBody>
                    <a:bodyPr/>
                    <a:lstStyle/>
                    <a:p>
                      <a:pPr marL="248285" marR="241300" indent="389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No.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25"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Exceedances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TRE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Triggered?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322580" indent="389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No.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25"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Exceedances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TRE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Triggered?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AFDD5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0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ysDash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25">
                          <a:latin typeface="Century Gothic"/>
                          <a:cs typeface="Century Gothic"/>
                        </a:rPr>
                        <a:t>No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-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-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6390">
                <a:tc row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1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(MDEL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MMEL)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974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4D8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marL="327025" marR="318770" indent="482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Monitor </a:t>
                      </a:r>
                      <a:r>
                        <a:rPr dirty="0" sz="1650" spc="-25"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Month 2 </a:t>
                      </a:r>
                      <a:r>
                        <a:rPr dirty="0" sz="1650" spc="-25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Determine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4D8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0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25">
                          <a:latin typeface="Century Gothic"/>
                          <a:cs typeface="Century Gothic"/>
                        </a:rPr>
                        <a:t>No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7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74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4D8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17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4D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20">
                          <a:latin typeface="Century Gothic"/>
                          <a:cs typeface="Century Gothic"/>
                        </a:rPr>
                        <a:t>more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8C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25">
                          <a:latin typeface="Century Gothic"/>
                          <a:cs typeface="Century Gothic"/>
                        </a:rPr>
                        <a:t>Yes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TRE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Triggered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8C0BC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2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(MDEL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MMEL)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8C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25">
                          <a:latin typeface="Century Gothic"/>
                          <a:cs typeface="Century Gothic"/>
                        </a:rPr>
                        <a:t>Yes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TRE 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Triggered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E8C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-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-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343434"/>
                      </a:solidFill>
                      <a:prstDash val="solid"/>
                    </a:lnL>
                    <a:lnR w="12700">
                      <a:solidFill>
                        <a:srgbClr val="343434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73152" y="3655314"/>
            <a:ext cx="2078989" cy="1598930"/>
          </a:xfrm>
          <a:custGeom>
            <a:avLst/>
            <a:gdLst/>
            <a:ahLst/>
            <a:cxnLst/>
            <a:rect l="l" t="t" r="r" b="b"/>
            <a:pathLst>
              <a:path w="2078989" h="1598929">
                <a:moveTo>
                  <a:pt x="0" y="0"/>
                </a:moveTo>
                <a:lnTo>
                  <a:pt x="2078736" y="0"/>
                </a:lnTo>
                <a:lnTo>
                  <a:pt x="2078736" y="1598676"/>
                </a:lnTo>
                <a:lnTo>
                  <a:pt x="0" y="1598676"/>
                </a:lnTo>
                <a:lnTo>
                  <a:pt x="0" y="0"/>
                </a:lnTo>
                <a:close/>
              </a:path>
            </a:pathLst>
          </a:custGeom>
          <a:ln w="2357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36652" y="1826768"/>
            <a:ext cx="7045325" cy="3380104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2755265">
              <a:lnSpc>
                <a:spcPct val="100000"/>
              </a:lnSpc>
              <a:spcBef>
                <a:spcPts val="1520"/>
              </a:spcBef>
            </a:pP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Identify</a:t>
            </a:r>
            <a:r>
              <a:rPr dirty="0" sz="1950" spc="3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&amp;</a:t>
            </a:r>
            <a:r>
              <a:rPr dirty="0" sz="1950" spc="4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Correct</a:t>
            </a:r>
            <a:r>
              <a:rPr dirty="0" sz="1950" spc="6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Cause</a:t>
            </a:r>
            <a:r>
              <a:rPr dirty="0" sz="1950" spc="5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of</a:t>
            </a:r>
            <a:r>
              <a:rPr dirty="0" sz="1950" spc="4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3F3F3F"/>
                </a:solidFill>
                <a:latin typeface="Century Gothic"/>
                <a:cs typeface="Century Gothic"/>
              </a:rPr>
              <a:t>Toxicity</a:t>
            </a:r>
            <a:endParaRPr sz="1950">
              <a:latin typeface="Century Gothic"/>
              <a:cs typeface="Century Gothic"/>
            </a:endParaRPr>
          </a:p>
          <a:p>
            <a:pPr marL="478155">
              <a:lnSpc>
                <a:spcPct val="100000"/>
              </a:lnSpc>
              <a:spcBef>
                <a:spcPts val="14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TRE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required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if:</a:t>
            </a:r>
            <a:endParaRPr sz="1950">
              <a:latin typeface="Century Gothic"/>
              <a:cs typeface="Century Gothic"/>
            </a:endParaRPr>
          </a:p>
          <a:p>
            <a:pPr marL="855344">
              <a:lnSpc>
                <a:spcPct val="100000"/>
              </a:lnSpc>
              <a:spcBef>
                <a:spcPts val="840"/>
              </a:spcBef>
            </a:pPr>
            <a:r>
              <a:rPr dirty="0" sz="16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650" spc="-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Two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(2)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exceedances of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limits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or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targets</a:t>
            </a:r>
            <a:endParaRPr sz="1650">
              <a:latin typeface="Century Gothic"/>
              <a:cs typeface="Century Gothic"/>
            </a:endParaRPr>
          </a:p>
          <a:p>
            <a:pPr marL="855344">
              <a:lnSpc>
                <a:spcPct val="100000"/>
              </a:lnSpc>
              <a:spcBef>
                <a:spcPts val="819"/>
              </a:spcBef>
            </a:pPr>
            <a:r>
              <a:rPr dirty="0" sz="16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650" spc="-4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in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the</a:t>
            </a:r>
            <a:r>
              <a:rPr dirty="0" sz="1650" spc="-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u="sng" sz="16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same</a:t>
            </a:r>
            <a:r>
              <a:rPr dirty="0" sz="1650" spc="-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8246B"/>
                </a:solidFill>
                <a:latin typeface="Century Gothic"/>
                <a:cs typeface="Century Gothic"/>
              </a:rPr>
              <a:t>or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u="sng" sz="16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consecutive</a:t>
            </a:r>
            <a:r>
              <a:rPr dirty="0" sz="1650" spc="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650" spc="-10">
                <a:solidFill>
                  <a:srgbClr val="28246B"/>
                </a:solidFill>
                <a:latin typeface="Century Gothic"/>
                <a:cs typeface="Century Gothic"/>
              </a:rPr>
              <a:t>months</a:t>
            </a:r>
            <a:endParaRPr sz="1650">
              <a:latin typeface="Century Gothic"/>
              <a:cs typeface="Century Gothic"/>
            </a:endParaRPr>
          </a:p>
          <a:p>
            <a:pPr marL="12700" marR="5106035">
              <a:lnSpc>
                <a:spcPct val="91000"/>
              </a:lnSpc>
              <a:spcBef>
                <a:spcPts val="1410"/>
              </a:spcBef>
            </a:pP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If</a:t>
            </a:r>
            <a:r>
              <a:rPr dirty="0" sz="155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routine</a:t>
            </a:r>
            <a:r>
              <a:rPr dirty="0" sz="15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10">
                <a:solidFill>
                  <a:srgbClr val="28246B"/>
                </a:solidFill>
                <a:latin typeface="Century Gothic"/>
                <a:cs typeface="Century Gothic"/>
              </a:rPr>
              <a:t>monitoring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is</a:t>
            </a:r>
            <a:r>
              <a:rPr dirty="0" sz="15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1/quarter</a:t>
            </a:r>
            <a:r>
              <a:rPr dirty="0" sz="15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25">
                <a:solidFill>
                  <a:srgbClr val="28246B"/>
                </a:solidFill>
                <a:latin typeface="Century Gothic"/>
                <a:cs typeface="Century Gothic"/>
              </a:rPr>
              <a:t>or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2/year,</a:t>
            </a:r>
            <a:r>
              <a:rPr dirty="0" sz="155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POTW</a:t>
            </a:r>
            <a:r>
              <a:rPr dirty="0" sz="15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20">
                <a:solidFill>
                  <a:srgbClr val="28246B"/>
                </a:solidFill>
                <a:latin typeface="Century Gothic"/>
                <a:cs typeface="Century Gothic"/>
              </a:rPr>
              <a:t>must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monitor</a:t>
            </a:r>
            <a:r>
              <a:rPr dirty="0" sz="15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again</a:t>
            </a:r>
            <a:r>
              <a:rPr dirty="0" sz="15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25">
                <a:solidFill>
                  <a:srgbClr val="28246B"/>
                </a:solidFill>
                <a:latin typeface="Century Gothic"/>
                <a:cs typeface="Century Gothic"/>
              </a:rPr>
              <a:t>in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Month</a:t>
            </a:r>
            <a:r>
              <a:rPr dirty="0" sz="15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2</a:t>
            </a:r>
            <a:r>
              <a:rPr dirty="0" sz="15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if</a:t>
            </a:r>
            <a:r>
              <a:rPr dirty="0" sz="155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one</a:t>
            </a:r>
            <a:r>
              <a:rPr dirty="0" sz="15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25">
                <a:solidFill>
                  <a:srgbClr val="28246B"/>
                </a:solidFill>
                <a:latin typeface="Century Gothic"/>
                <a:cs typeface="Century Gothic"/>
              </a:rPr>
              <a:t>(1)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exceedance</a:t>
            </a:r>
            <a:r>
              <a:rPr dirty="0" sz="155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25">
                <a:solidFill>
                  <a:srgbClr val="28246B"/>
                </a:solidFill>
                <a:latin typeface="Century Gothic"/>
                <a:cs typeface="Century Gothic"/>
              </a:rPr>
              <a:t>in </a:t>
            </a:r>
            <a:r>
              <a:rPr dirty="0" sz="1550">
                <a:solidFill>
                  <a:srgbClr val="28246B"/>
                </a:solidFill>
                <a:latin typeface="Century Gothic"/>
                <a:cs typeface="Century Gothic"/>
              </a:rPr>
              <a:t>Month</a:t>
            </a:r>
            <a:r>
              <a:rPr dirty="0" sz="15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550" spc="-60">
                <a:solidFill>
                  <a:srgbClr val="28246B"/>
                </a:solidFill>
                <a:latin typeface="Century Gothic"/>
                <a:cs typeface="Century Gothic"/>
              </a:rPr>
              <a:t>1</a:t>
            </a:r>
            <a:endParaRPr sz="155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00233" y="5278685"/>
            <a:ext cx="1165860" cy="402590"/>
            <a:chOff x="900233" y="5278685"/>
            <a:chExt cx="1165860" cy="402590"/>
          </a:xfrm>
        </p:grpSpPr>
        <p:sp>
          <p:nvSpPr>
            <p:cNvPr id="9" name="object 9" descr=""/>
            <p:cNvSpPr/>
            <p:nvPr/>
          </p:nvSpPr>
          <p:spPr>
            <a:xfrm>
              <a:off x="906779" y="5285232"/>
              <a:ext cx="1152525" cy="389890"/>
            </a:xfrm>
            <a:custGeom>
              <a:avLst/>
              <a:gdLst/>
              <a:ahLst/>
              <a:cxnLst/>
              <a:rect l="l" t="t" r="r" b="b"/>
              <a:pathLst>
                <a:path w="1152525" h="389889">
                  <a:moveTo>
                    <a:pt x="1152144" y="389382"/>
                  </a:moveTo>
                  <a:lnTo>
                    <a:pt x="1152144" y="291846"/>
                  </a:lnTo>
                  <a:lnTo>
                    <a:pt x="218694" y="291846"/>
                  </a:lnTo>
                  <a:lnTo>
                    <a:pt x="190666" y="286095"/>
                  </a:lnTo>
                  <a:lnTo>
                    <a:pt x="167640" y="270414"/>
                  </a:lnTo>
                  <a:lnTo>
                    <a:pt x="152042" y="247161"/>
                  </a:lnTo>
                  <a:lnTo>
                    <a:pt x="146303" y="218694"/>
                  </a:lnTo>
                  <a:lnTo>
                    <a:pt x="146303" y="97536"/>
                  </a:lnTo>
                  <a:lnTo>
                    <a:pt x="195072" y="97536"/>
                  </a:lnTo>
                  <a:lnTo>
                    <a:pt x="97535" y="0"/>
                  </a:lnTo>
                  <a:lnTo>
                    <a:pt x="0" y="97536"/>
                  </a:lnTo>
                  <a:lnTo>
                    <a:pt x="48768" y="97536"/>
                  </a:lnTo>
                  <a:lnTo>
                    <a:pt x="48768" y="218694"/>
                  </a:lnTo>
                  <a:lnTo>
                    <a:pt x="54846" y="264145"/>
                  </a:lnTo>
                  <a:lnTo>
                    <a:pt x="71994" y="304941"/>
                  </a:lnTo>
                  <a:lnTo>
                    <a:pt x="98583" y="339471"/>
                  </a:lnTo>
                  <a:lnTo>
                    <a:pt x="132983" y="366126"/>
                  </a:lnTo>
                  <a:lnTo>
                    <a:pt x="173563" y="383300"/>
                  </a:lnTo>
                  <a:lnTo>
                    <a:pt x="218694" y="389382"/>
                  </a:lnTo>
                  <a:lnTo>
                    <a:pt x="1152144" y="389382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6779" y="5285232"/>
              <a:ext cx="1152525" cy="389890"/>
            </a:xfrm>
            <a:custGeom>
              <a:avLst/>
              <a:gdLst/>
              <a:ahLst/>
              <a:cxnLst/>
              <a:rect l="l" t="t" r="r" b="b"/>
              <a:pathLst>
                <a:path w="1152525" h="389889">
                  <a:moveTo>
                    <a:pt x="1152144" y="389382"/>
                  </a:moveTo>
                  <a:lnTo>
                    <a:pt x="218694" y="389382"/>
                  </a:lnTo>
                  <a:lnTo>
                    <a:pt x="173563" y="383300"/>
                  </a:lnTo>
                  <a:lnTo>
                    <a:pt x="132983" y="366126"/>
                  </a:lnTo>
                  <a:lnTo>
                    <a:pt x="98583" y="339471"/>
                  </a:lnTo>
                  <a:lnTo>
                    <a:pt x="71994" y="304941"/>
                  </a:lnTo>
                  <a:lnTo>
                    <a:pt x="54846" y="264145"/>
                  </a:lnTo>
                  <a:lnTo>
                    <a:pt x="48768" y="218694"/>
                  </a:lnTo>
                  <a:lnTo>
                    <a:pt x="48768" y="97536"/>
                  </a:lnTo>
                  <a:lnTo>
                    <a:pt x="0" y="97536"/>
                  </a:lnTo>
                  <a:lnTo>
                    <a:pt x="97535" y="0"/>
                  </a:lnTo>
                  <a:lnTo>
                    <a:pt x="195072" y="97536"/>
                  </a:lnTo>
                  <a:lnTo>
                    <a:pt x="146303" y="97536"/>
                  </a:lnTo>
                  <a:lnTo>
                    <a:pt x="146303" y="218694"/>
                  </a:lnTo>
                  <a:lnTo>
                    <a:pt x="152042" y="247161"/>
                  </a:lnTo>
                  <a:lnTo>
                    <a:pt x="167640" y="270414"/>
                  </a:lnTo>
                  <a:lnTo>
                    <a:pt x="190666" y="286095"/>
                  </a:lnTo>
                  <a:lnTo>
                    <a:pt x="218694" y="291846"/>
                  </a:lnTo>
                  <a:lnTo>
                    <a:pt x="1152144" y="291846"/>
                  </a:lnTo>
                  <a:lnTo>
                    <a:pt x="1152144" y="389382"/>
                  </a:lnTo>
                  <a:close/>
                </a:path>
              </a:pathLst>
            </a:custGeom>
            <a:ln w="13093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372" y="1983740"/>
            <a:ext cx="8593455" cy="1258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4855"/>
              </a:lnSpc>
              <a:spcBef>
                <a:spcPts val="90"/>
              </a:spcBef>
            </a:pPr>
            <a:r>
              <a:rPr dirty="0" sz="4050" b="0">
                <a:solidFill>
                  <a:srgbClr val="168DBB"/>
                </a:solidFill>
                <a:latin typeface="Century Gothic"/>
                <a:cs typeface="Century Gothic"/>
              </a:rPr>
              <a:t>State</a:t>
            </a:r>
            <a:r>
              <a:rPr dirty="0" sz="4050" spc="-105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4050" b="0">
                <a:solidFill>
                  <a:srgbClr val="168DBB"/>
                </a:solidFill>
                <a:latin typeface="Century Gothic"/>
                <a:cs typeface="Century Gothic"/>
              </a:rPr>
              <a:t>Water</a:t>
            </a:r>
            <a:r>
              <a:rPr dirty="0" sz="4050" spc="-100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4050" spc="-10" b="0">
                <a:solidFill>
                  <a:srgbClr val="168DBB"/>
                </a:solidFill>
                <a:latin typeface="Century Gothic"/>
                <a:cs typeface="Century Gothic"/>
              </a:rPr>
              <a:t>Board</a:t>
            </a:r>
            <a:endParaRPr sz="4050">
              <a:latin typeface="Century Gothic"/>
              <a:cs typeface="Century Gothic"/>
            </a:endParaRPr>
          </a:p>
          <a:p>
            <a:pPr marL="12700">
              <a:lnSpc>
                <a:spcPts val="4855"/>
              </a:lnSpc>
            </a:pPr>
            <a:r>
              <a:rPr dirty="0" sz="4050" spc="-10" b="0" i="1">
                <a:solidFill>
                  <a:srgbClr val="168DBB"/>
                </a:solidFill>
                <a:latin typeface="Century Gothic"/>
                <a:cs typeface="Century Gothic"/>
              </a:rPr>
              <a:t>Ceriodaphnia</a:t>
            </a:r>
            <a:r>
              <a:rPr dirty="0" sz="4050" spc="-175" b="0" i="1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4050" b="0" i="1">
                <a:solidFill>
                  <a:srgbClr val="168DBB"/>
                </a:solidFill>
                <a:latin typeface="Century Gothic"/>
                <a:cs typeface="Century Gothic"/>
              </a:rPr>
              <a:t>dubia</a:t>
            </a:r>
            <a:r>
              <a:rPr dirty="0" sz="4050" spc="-180" b="0" i="1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4050" b="0">
                <a:solidFill>
                  <a:srgbClr val="168DBB"/>
                </a:solidFill>
                <a:latin typeface="Century Gothic"/>
                <a:cs typeface="Century Gothic"/>
              </a:rPr>
              <a:t>Special</a:t>
            </a:r>
            <a:r>
              <a:rPr dirty="0" sz="4050" spc="-185" b="0">
                <a:solidFill>
                  <a:srgbClr val="168DBB"/>
                </a:solidFill>
                <a:latin typeface="Century Gothic"/>
                <a:cs typeface="Century Gothic"/>
              </a:rPr>
              <a:t> </a:t>
            </a:r>
            <a:r>
              <a:rPr dirty="0" sz="4050" spc="-10" b="0">
                <a:solidFill>
                  <a:srgbClr val="168DBB"/>
                </a:solidFill>
                <a:latin typeface="Century Gothic"/>
                <a:cs typeface="Century Gothic"/>
              </a:rPr>
              <a:t>Study</a:t>
            </a:r>
            <a:endParaRPr sz="405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1597" y="3617976"/>
            <a:ext cx="2630423" cy="26189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79" y="1318513"/>
            <a:ext cx="4617720" cy="930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73785" marR="5080" indent="-1061720">
              <a:lnSpc>
                <a:spcPct val="100499"/>
              </a:lnSpc>
              <a:spcBef>
                <a:spcPts val="100"/>
              </a:spcBef>
            </a:pPr>
            <a:r>
              <a:rPr dirty="0" i="1"/>
              <a:t>C.</a:t>
            </a:r>
            <a:r>
              <a:rPr dirty="0" spc="15" i="1"/>
              <a:t> </a:t>
            </a:r>
            <a:r>
              <a:rPr dirty="0" i="1"/>
              <a:t>dubia Chronic</a:t>
            </a:r>
            <a:r>
              <a:rPr dirty="0" spc="15" i="1"/>
              <a:t> </a:t>
            </a:r>
            <a:r>
              <a:rPr dirty="0" spc="-10" i="1"/>
              <a:t>Toxicity</a:t>
            </a:r>
            <a:r>
              <a:rPr dirty="0" spc="-10" i="1"/>
              <a:t> </a:t>
            </a:r>
            <a:r>
              <a:rPr dirty="0" i="1"/>
              <a:t>Special</a:t>
            </a:r>
            <a:r>
              <a:rPr dirty="0" spc="-35" i="1"/>
              <a:t> </a:t>
            </a:r>
            <a:r>
              <a:rPr dirty="0" spc="-10" i="1"/>
              <a:t>Study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02233" y="2401697"/>
            <a:ext cx="4993005" cy="373507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Stakeholder</a:t>
            </a:r>
            <a:r>
              <a:rPr dirty="0" sz="2300" spc="1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Concerns</a:t>
            </a:r>
            <a:endParaRPr sz="2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6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Consistency</a:t>
            </a:r>
            <a:r>
              <a:rPr dirty="0" sz="195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and</a:t>
            </a:r>
            <a:r>
              <a:rPr dirty="0" sz="1950" spc="10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reproducibility</a:t>
            </a:r>
            <a:endParaRPr sz="1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State</a:t>
            </a:r>
            <a:r>
              <a:rPr dirty="0" sz="230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Water</a:t>
            </a:r>
            <a:r>
              <a:rPr dirty="0" sz="230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Board</a:t>
            </a:r>
            <a:endParaRPr sz="2300">
              <a:latin typeface="Century Gothic"/>
              <a:cs typeface="Century Gothic"/>
            </a:endParaRPr>
          </a:p>
          <a:p>
            <a:pPr marL="624840" marR="715010" indent="-235585">
              <a:lnSpc>
                <a:spcPts val="214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Delay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C.</a:t>
            </a:r>
            <a:r>
              <a:rPr dirty="0" sz="1950" spc="70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dubia</a:t>
            </a:r>
            <a:r>
              <a:rPr dirty="0" sz="1950" spc="55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MMEL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through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December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31,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>
                <a:solidFill>
                  <a:srgbClr val="28246B"/>
                </a:solidFill>
                <a:latin typeface="Century Gothic"/>
                <a:cs typeface="Century Gothic"/>
              </a:rPr>
              <a:t>2023</a:t>
            </a:r>
            <a:endParaRPr sz="19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8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Conduct</a:t>
            </a:r>
            <a:r>
              <a:rPr dirty="0" sz="1950" spc="10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</a:t>
            </a:r>
            <a:r>
              <a:rPr dirty="0" sz="1950" spc="10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study</a:t>
            </a:r>
            <a:endParaRPr sz="1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Study</a:t>
            </a:r>
            <a:r>
              <a:rPr dirty="0" sz="2300" spc="1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Goal</a:t>
            </a:r>
            <a:endParaRPr sz="2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6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Investigate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sources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variability</a:t>
            </a:r>
            <a:endParaRPr sz="1950">
              <a:latin typeface="Century Gothic"/>
              <a:cs typeface="Century Gothic"/>
            </a:endParaRPr>
          </a:p>
          <a:p>
            <a:pPr marL="624840" marR="163830" indent="-235585">
              <a:lnSpc>
                <a:spcPts val="214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Develop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guidance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improve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>
                <a:solidFill>
                  <a:srgbClr val="28246B"/>
                </a:solidFill>
                <a:latin typeface="Century Gothic"/>
                <a:cs typeface="Century Gothic"/>
              </a:rPr>
              <a:t>test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consistency/comparability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4426" y="2865882"/>
            <a:ext cx="4202429" cy="22280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760973" y="5044694"/>
            <a:ext cx="4057650" cy="117348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950">
                <a:latin typeface="Century Gothic"/>
                <a:cs typeface="Century Gothic"/>
              </a:rPr>
              <a:t>TUc:</a:t>
            </a:r>
            <a:r>
              <a:rPr dirty="0" sz="950" spc="10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Chronic</a:t>
            </a:r>
            <a:r>
              <a:rPr dirty="0" sz="950" spc="8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Toxic</a:t>
            </a:r>
            <a:r>
              <a:rPr dirty="0" sz="950" spc="9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Units</a:t>
            </a:r>
            <a:r>
              <a:rPr dirty="0" sz="950" spc="9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=</a:t>
            </a:r>
            <a:r>
              <a:rPr dirty="0" sz="950" spc="8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100</a:t>
            </a:r>
            <a:r>
              <a:rPr dirty="0" sz="950" spc="8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/</a:t>
            </a:r>
            <a:r>
              <a:rPr dirty="0" sz="950" spc="8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No</a:t>
            </a:r>
            <a:r>
              <a:rPr dirty="0" sz="950" spc="7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Observed</a:t>
            </a:r>
            <a:r>
              <a:rPr dirty="0" sz="950" spc="6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Effect</a:t>
            </a:r>
            <a:r>
              <a:rPr dirty="0" sz="950" spc="75">
                <a:latin typeface="Century Gothic"/>
                <a:cs typeface="Century Gothic"/>
              </a:rPr>
              <a:t> </a:t>
            </a:r>
            <a:r>
              <a:rPr dirty="0" sz="950" spc="-10">
                <a:latin typeface="Century Gothic"/>
                <a:cs typeface="Century Gothic"/>
              </a:rPr>
              <a:t>Concentration</a:t>
            </a:r>
            <a:endParaRPr sz="95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  <a:spcBef>
                <a:spcPts val="360"/>
              </a:spcBef>
            </a:pPr>
            <a:r>
              <a:rPr dirty="0" sz="950">
                <a:latin typeface="Century Gothic"/>
                <a:cs typeface="Century Gothic"/>
              </a:rPr>
              <a:t>Source:</a:t>
            </a:r>
            <a:r>
              <a:rPr dirty="0" sz="950" spc="12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California</a:t>
            </a:r>
            <a:r>
              <a:rPr dirty="0" sz="950" spc="12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discharger</a:t>
            </a:r>
            <a:r>
              <a:rPr dirty="0" sz="950" spc="13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dataset</a:t>
            </a:r>
            <a:r>
              <a:rPr dirty="0" sz="950" spc="13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of</a:t>
            </a:r>
            <a:r>
              <a:rPr dirty="0" sz="950" spc="13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17</a:t>
            </a:r>
            <a:r>
              <a:rPr dirty="0" sz="950" spc="12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effluent</a:t>
            </a:r>
            <a:r>
              <a:rPr dirty="0" sz="950" spc="10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toxicity</a:t>
            </a:r>
            <a:r>
              <a:rPr dirty="0" sz="950" spc="114">
                <a:latin typeface="Century Gothic"/>
                <a:cs typeface="Century Gothic"/>
              </a:rPr>
              <a:t> </a:t>
            </a:r>
            <a:r>
              <a:rPr dirty="0" sz="950" spc="-10">
                <a:latin typeface="Century Gothic"/>
                <a:cs typeface="Century Gothic"/>
              </a:rPr>
              <a:t>tests </a:t>
            </a:r>
            <a:r>
              <a:rPr dirty="0" sz="950">
                <a:latin typeface="Century Gothic"/>
                <a:cs typeface="Century Gothic"/>
              </a:rPr>
              <a:t>with</a:t>
            </a:r>
            <a:r>
              <a:rPr dirty="0" sz="950" spc="12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split</a:t>
            </a:r>
            <a:r>
              <a:rPr dirty="0" sz="950" spc="9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samples</a:t>
            </a:r>
            <a:r>
              <a:rPr dirty="0" sz="950" spc="8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submitted</a:t>
            </a:r>
            <a:r>
              <a:rPr dirty="0" sz="950" spc="9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to</a:t>
            </a:r>
            <a:r>
              <a:rPr dirty="0" sz="950" spc="12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different</a:t>
            </a:r>
            <a:r>
              <a:rPr dirty="0" sz="950" spc="105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ELAP</a:t>
            </a:r>
            <a:r>
              <a:rPr dirty="0" sz="950" spc="125">
                <a:latin typeface="Century Gothic"/>
                <a:cs typeface="Century Gothic"/>
              </a:rPr>
              <a:t> </a:t>
            </a:r>
            <a:r>
              <a:rPr dirty="0" sz="950" spc="-10">
                <a:latin typeface="Century Gothic"/>
                <a:cs typeface="Century Gothic"/>
              </a:rPr>
              <a:t>accredited </a:t>
            </a:r>
            <a:r>
              <a:rPr dirty="0" sz="950">
                <a:latin typeface="Century Gothic"/>
                <a:cs typeface="Century Gothic"/>
              </a:rPr>
              <a:t>laboratories</a:t>
            </a:r>
            <a:r>
              <a:rPr dirty="0" sz="950" spc="9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(data</a:t>
            </a:r>
            <a:r>
              <a:rPr dirty="0" sz="950" spc="15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from</a:t>
            </a:r>
            <a:r>
              <a:rPr dirty="0" sz="950" spc="120">
                <a:latin typeface="Century Gothic"/>
                <a:cs typeface="Century Gothic"/>
              </a:rPr>
              <a:t> </a:t>
            </a:r>
            <a:r>
              <a:rPr dirty="0" sz="950">
                <a:latin typeface="Century Gothic"/>
                <a:cs typeface="Century Gothic"/>
              </a:rPr>
              <a:t>CVCWA</a:t>
            </a:r>
            <a:r>
              <a:rPr dirty="0" sz="950" spc="170">
                <a:latin typeface="Century Gothic"/>
                <a:cs typeface="Century Gothic"/>
              </a:rPr>
              <a:t> </a:t>
            </a:r>
            <a:r>
              <a:rPr dirty="0" sz="950" spc="-10">
                <a:latin typeface="Century Gothic"/>
                <a:cs typeface="Century Gothic"/>
              </a:rPr>
              <a:t>2018). 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http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4"/>
              </a:rPr>
              <a:t>s://www.wat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e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4"/>
              </a:rPr>
              <a:t>rboards.ca.gov/wa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te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4"/>
              </a:rPr>
              <a:t>r_issues/programs/state_</a:t>
            </a:r>
            <a:r>
              <a:rPr dirty="0" sz="950" spc="-10">
                <a:solidFill>
                  <a:srgbClr val="2CA0F0"/>
                </a:solidFill>
                <a:latin typeface="Century Gothic"/>
                <a:cs typeface="Century Gothic"/>
              </a:rPr>
              <a:t>i</a:t>
            </a:r>
            <a:r>
              <a:rPr dirty="0" sz="950" spc="500">
                <a:solidFill>
                  <a:srgbClr val="2CA0F0"/>
                </a:solidFill>
                <a:latin typeface="Century Gothic"/>
                <a:cs typeface="Century Gothic"/>
              </a:rPr>
              <a:t>  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mplementation_policy/docs/comments20181221/debbie_webster</a:t>
            </a:r>
            <a:endParaRPr sz="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u="sng" sz="950" spc="-2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.pdf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332726" y="3014472"/>
            <a:ext cx="1438910" cy="2438400"/>
          </a:xfrm>
          <a:custGeom>
            <a:avLst/>
            <a:gdLst/>
            <a:ahLst/>
            <a:cxnLst/>
            <a:rect l="l" t="t" r="r" b="b"/>
            <a:pathLst>
              <a:path w="1438909" h="2438400">
                <a:moveTo>
                  <a:pt x="0" y="1219200"/>
                </a:moveTo>
                <a:lnTo>
                  <a:pt x="830" y="1160106"/>
                </a:lnTo>
                <a:lnTo>
                  <a:pt x="3295" y="1101741"/>
                </a:lnTo>
                <a:lnTo>
                  <a:pt x="7358" y="1044168"/>
                </a:lnTo>
                <a:lnTo>
                  <a:pt x="12980" y="987451"/>
                </a:lnTo>
                <a:lnTo>
                  <a:pt x="20124" y="931653"/>
                </a:lnTo>
                <a:lnTo>
                  <a:pt x="28752" y="876838"/>
                </a:lnTo>
                <a:lnTo>
                  <a:pt x="38826" y="823070"/>
                </a:lnTo>
                <a:lnTo>
                  <a:pt x="50309" y="770413"/>
                </a:lnTo>
                <a:lnTo>
                  <a:pt x="63162" y="718931"/>
                </a:lnTo>
                <a:lnTo>
                  <a:pt x="77347" y="668686"/>
                </a:lnTo>
                <a:lnTo>
                  <a:pt x="92828" y="619743"/>
                </a:lnTo>
                <a:lnTo>
                  <a:pt x="109566" y="572166"/>
                </a:lnTo>
                <a:lnTo>
                  <a:pt x="127523" y="526018"/>
                </a:lnTo>
                <a:lnTo>
                  <a:pt x="146661" y="481364"/>
                </a:lnTo>
                <a:lnTo>
                  <a:pt x="166943" y="438266"/>
                </a:lnTo>
                <a:lnTo>
                  <a:pt x="188332" y="396789"/>
                </a:lnTo>
                <a:lnTo>
                  <a:pt x="210788" y="356997"/>
                </a:lnTo>
                <a:lnTo>
                  <a:pt x="234274" y="318952"/>
                </a:lnTo>
                <a:lnTo>
                  <a:pt x="258753" y="282719"/>
                </a:lnTo>
                <a:lnTo>
                  <a:pt x="284187" y="248362"/>
                </a:lnTo>
                <a:lnTo>
                  <a:pt x="310537" y="215944"/>
                </a:lnTo>
                <a:lnTo>
                  <a:pt x="337767" y="185530"/>
                </a:lnTo>
                <a:lnTo>
                  <a:pt x="365838" y="157182"/>
                </a:lnTo>
                <a:lnTo>
                  <a:pt x="394712" y="130965"/>
                </a:lnTo>
                <a:lnTo>
                  <a:pt x="424352" y="106942"/>
                </a:lnTo>
                <a:lnTo>
                  <a:pt x="485778" y="65734"/>
                </a:lnTo>
                <a:lnTo>
                  <a:pt x="549812" y="34069"/>
                </a:lnTo>
                <a:lnTo>
                  <a:pt x="616153" y="12456"/>
                </a:lnTo>
                <a:lnTo>
                  <a:pt x="684498" y="1405"/>
                </a:lnTo>
                <a:lnTo>
                  <a:pt x="719327" y="0"/>
                </a:lnTo>
                <a:lnTo>
                  <a:pt x="754220" y="1405"/>
                </a:lnTo>
                <a:lnTo>
                  <a:pt x="822670" y="12456"/>
                </a:lnTo>
                <a:lnTo>
                  <a:pt x="889088" y="34069"/>
                </a:lnTo>
                <a:lnTo>
                  <a:pt x="953174" y="65734"/>
                </a:lnTo>
                <a:lnTo>
                  <a:pt x="1014630" y="106942"/>
                </a:lnTo>
                <a:lnTo>
                  <a:pt x="1044278" y="130965"/>
                </a:lnTo>
                <a:lnTo>
                  <a:pt x="1073156" y="157182"/>
                </a:lnTo>
                <a:lnTo>
                  <a:pt x="1101226" y="185530"/>
                </a:lnTo>
                <a:lnTo>
                  <a:pt x="1128451" y="215944"/>
                </a:lnTo>
                <a:lnTo>
                  <a:pt x="1154794" y="248362"/>
                </a:lnTo>
                <a:lnTo>
                  <a:pt x="1180217" y="282719"/>
                </a:lnTo>
                <a:lnTo>
                  <a:pt x="1204682" y="318952"/>
                </a:lnTo>
                <a:lnTo>
                  <a:pt x="1228153" y="356997"/>
                </a:lnTo>
                <a:lnTo>
                  <a:pt x="1250591" y="396789"/>
                </a:lnTo>
                <a:lnTo>
                  <a:pt x="1271960" y="438266"/>
                </a:lnTo>
                <a:lnTo>
                  <a:pt x="1292222" y="481364"/>
                </a:lnTo>
                <a:lnTo>
                  <a:pt x="1311339" y="526018"/>
                </a:lnTo>
                <a:lnTo>
                  <a:pt x="1329274" y="572166"/>
                </a:lnTo>
                <a:lnTo>
                  <a:pt x="1345989" y="619743"/>
                </a:lnTo>
                <a:lnTo>
                  <a:pt x="1361447" y="668686"/>
                </a:lnTo>
                <a:lnTo>
                  <a:pt x="1375611" y="718931"/>
                </a:lnTo>
                <a:lnTo>
                  <a:pt x="1388443" y="770413"/>
                </a:lnTo>
                <a:lnTo>
                  <a:pt x="1399906" y="823070"/>
                </a:lnTo>
                <a:lnTo>
                  <a:pt x="1409962" y="876838"/>
                </a:lnTo>
                <a:lnTo>
                  <a:pt x="1418573" y="931653"/>
                </a:lnTo>
                <a:lnTo>
                  <a:pt x="1425703" y="987451"/>
                </a:lnTo>
                <a:lnTo>
                  <a:pt x="1431313" y="1044168"/>
                </a:lnTo>
                <a:lnTo>
                  <a:pt x="1435367" y="1101741"/>
                </a:lnTo>
                <a:lnTo>
                  <a:pt x="1437827" y="1160106"/>
                </a:lnTo>
                <a:lnTo>
                  <a:pt x="1438656" y="1219200"/>
                </a:lnTo>
                <a:lnTo>
                  <a:pt x="1437827" y="1278293"/>
                </a:lnTo>
                <a:lnTo>
                  <a:pt x="1435367" y="1336658"/>
                </a:lnTo>
                <a:lnTo>
                  <a:pt x="1431313" y="1394231"/>
                </a:lnTo>
                <a:lnTo>
                  <a:pt x="1425703" y="1450948"/>
                </a:lnTo>
                <a:lnTo>
                  <a:pt x="1418573" y="1506746"/>
                </a:lnTo>
                <a:lnTo>
                  <a:pt x="1409962" y="1561561"/>
                </a:lnTo>
                <a:lnTo>
                  <a:pt x="1399906" y="1615329"/>
                </a:lnTo>
                <a:lnTo>
                  <a:pt x="1388443" y="1667986"/>
                </a:lnTo>
                <a:lnTo>
                  <a:pt x="1375611" y="1719468"/>
                </a:lnTo>
                <a:lnTo>
                  <a:pt x="1361447" y="1769713"/>
                </a:lnTo>
                <a:lnTo>
                  <a:pt x="1345989" y="1818656"/>
                </a:lnTo>
                <a:lnTo>
                  <a:pt x="1329274" y="1866233"/>
                </a:lnTo>
                <a:lnTo>
                  <a:pt x="1311339" y="1912381"/>
                </a:lnTo>
                <a:lnTo>
                  <a:pt x="1292222" y="1957035"/>
                </a:lnTo>
                <a:lnTo>
                  <a:pt x="1271960" y="2000133"/>
                </a:lnTo>
                <a:lnTo>
                  <a:pt x="1250591" y="2041610"/>
                </a:lnTo>
                <a:lnTo>
                  <a:pt x="1228153" y="2081402"/>
                </a:lnTo>
                <a:lnTo>
                  <a:pt x="1204682" y="2119447"/>
                </a:lnTo>
                <a:lnTo>
                  <a:pt x="1180217" y="2155680"/>
                </a:lnTo>
                <a:lnTo>
                  <a:pt x="1154794" y="2190037"/>
                </a:lnTo>
                <a:lnTo>
                  <a:pt x="1128451" y="2222455"/>
                </a:lnTo>
                <a:lnTo>
                  <a:pt x="1101226" y="2252869"/>
                </a:lnTo>
                <a:lnTo>
                  <a:pt x="1073156" y="2281217"/>
                </a:lnTo>
                <a:lnTo>
                  <a:pt x="1044278" y="2307434"/>
                </a:lnTo>
                <a:lnTo>
                  <a:pt x="1014630" y="2331457"/>
                </a:lnTo>
                <a:lnTo>
                  <a:pt x="953174" y="2372665"/>
                </a:lnTo>
                <a:lnTo>
                  <a:pt x="889088" y="2404330"/>
                </a:lnTo>
                <a:lnTo>
                  <a:pt x="822670" y="2425943"/>
                </a:lnTo>
                <a:lnTo>
                  <a:pt x="754220" y="2436994"/>
                </a:lnTo>
                <a:lnTo>
                  <a:pt x="719328" y="2438400"/>
                </a:lnTo>
                <a:lnTo>
                  <a:pt x="684498" y="2436994"/>
                </a:lnTo>
                <a:lnTo>
                  <a:pt x="616153" y="2425943"/>
                </a:lnTo>
                <a:lnTo>
                  <a:pt x="549812" y="2404330"/>
                </a:lnTo>
                <a:lnTo>
                  <a:pt x="485778" y="2372665"/>
                </a:lnTo>
                <a:lnTo>
                  <a:pt x="424352" y="2331457"/>
                </a:lnTo>
                <a:lnTo>
                  <a:pt x="394712" y="2307434"/>
                </a:lnTo>
                <a:lnTo>
                  <a:pt x="365838" y="2281217"/>
                </a:lnTo>
                <a:lnTo>
                  <a:pt x="337767" y="2252869"/>
                </a:lnTo>
                <a:lnTo>
                  <a:pt x="310537" y="2222455"/>
                </a:lnTo>
                <a:lnTo>
                  <a:pt x="284187" y="2190037"/>
                </a:lnTo>
                <a:lnTo>
                  <a:pt x="258753" y="2155680"/>
                </a:lnTo>
                <a:lnTo>
                  <a:pt x="234274" y="2119447"/>
                </a:lnTo>
                <a:lnTo>
                  <a:pt x="210788" y="2081402"/>
                </a:lnTo>
                <a:lnTo>
                  <a:pt x="188332" y="2041610"/>
                </a:lnTo>
                <a:lnTo>
                  <a:pt x="166943" y="2000133"/>
                </a:lnTo>
                <a:lnTo>
                  <a:pt x="146661" y="1957035"/>
                </a:lnTo>
                <a:lnTo>
                  <a:pt x="127523" y="1912381"/>
                </a:lnTo>
                <a:lnTo>
                  <a:pt x="109566" y="1866233"/>
                </a:lnTo>
                <a:lnTo>
                  <a:pt x="92828" y="1818656"/>
                </a:lnTo>
                <a:lnTo>
                  <a:pt x="77347" y="1769713"/>
                </a:lnTo>
                <a:lnTo>
                  <a:pt x="63162" y="1719468"/>
                </a:lnTo>
                <a:lnTo>
                  <a:pt x="50309" y="1667986"/>
                </a:lnTo>
                <a:lnTo>
                  <a:pt x="38826" y="1615329"/>
                </a:lnTo>
                <a:lnTo>
                  <a:pt x="28752" y="1561561"/>
                </a:lnTo>
                <a:lnTo>
                  <a:pt x="20124" y="1506746"/>
                </a:lnTo>
                <a:lnTo>
                  <a:pt x="12980" y="1450948"/>
                </a:lnTo>
                <a:lnTo>
                  <a:pt x="7358" y="1394231"/>
                </a:lnTo>
                <a:lnTo>
                  <a:pt x="3295" y="1336658"/>
                </a:lnTo>
                <a:lnTo>
                  <a:pt x="830" y="1278293"/>
                </a:lnTo>
                <a:lnTo>
                  <a:pt x="0" y="1219200"/>
                </a:lnTo>
                <a:close/>
              </a:path>
            </a:pathLst>
          </a:custGeom>
          <a:ln w="314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52139" y="1390903"/>
            <a:ext cx="133350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solidFill>
                  <a:srgbClr val="FF0000"/>
                </a:solidFill>
                <a:latin typeface="Century Gothic"/>
                <a:cs typeface="Century Gothic"/>
              </a:rPr>
              <a:t>7 of 17</a:t>
            </a:r>
            <a:r>
              <a:rPr dirty="0" sz="165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50" spc="-10" b="1">
                <a:solidFill>
                  <a:srgbClr val="FF0000"/>
                </a:solidFill>
                <a:latin typeface="Century Gothic"/>
                <a:cs typeface="Century Gothic"/>
              </a:rPr>
              <a:t>split </a:t>
            </a:r>
            <a:r>
              <a:rPr dirty="0" sz="1650" b="1">
                <a:solidFill>
                  <a:srgbClr val="FF0000"/>
                </a:solidFill>
                <a:latin typeface="Century Gothic"/>
                <a:cs typeface="Century Gothic"/>
              </a:rPr>
              <a:t>samples</a:t>
            </a:r>
            <a:r>
              <a:rPr dirty="0" sz="1650" spc="-1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50" spc="-25" b="1">
                <a:solidFill>
                  <a:srgbClr val="FF0000"/>
                </a:solidFill>
                <a:latin typeface="Century Gothic"/>
                <a:cs typeface="Century Gothic"/>
              </a:rPr>
              <a:t>had </a:t>
            </a:r>
            <a:r>
              <a:rPr dirty="0" sz="1650" spc="-10" b="1">
                <a:solidFill>
                  <a:srgbClr val="FF0000"/>
                </a:solidFill>
                <a:latin typeface="Century Gothic"/>
                <a:cs typeface="Century Gothic"/>
              </a:rPr>
              <a:t>different </a:t>
            </a:r>
            <a:r>
              <a:rPr dirty="0" sz="1650" b="1">
                <a:solidFill>
                  <a:srgbClr val="FF0000"/>
                </a:solidFill>
                <a:latin typeface="Century Gothic"/>
                <a:cs typeface="Century Gothic"/>
              </a:rPr>
              <a:t>results</a:t>
            </a:r>
            <a:r>
              <a:rPr dirty="0" sz="1650" spc="-2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0000"/>
                </a:solidFill>
                <a:latin typeface="Century Gothic"/>
                <a:cs typeface="Century Gothic"/>
              </a:rPr>
              <a:t>at</a:t>
            </a:r>
            <a:r>
              <a:rPr dirty="0" sz="1650" spc="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50" spc="-50" b="1">
                <a:solidFill>
                  <a:srgbClr val="FF0000"/>
                </a:solidFill>
                <a:latin typeface="Century Gothic"/>
                <a:cs typeface="Century Gothic"/>
              </a:rPr>
              <a:t>2 </a:t>
            </a:r>
            <a:r>
              <a:rPr dirty="0" sz="1650" b="1">
                <a:solidFill>
                  <a:srgbClr val="FF0000"/>
                </a:solidFill>
                <a:latin typeface="Century Gothic"/>
                <a:cs typeface="Century Gothic"/>
              </a:rPr>
              <a:t>different</a:t>
            </a:r>
            <a:r>
              <a:rPr dirty="0" sz="1650" spc="-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50" spc="-20" b="1">
                <a:solidFill>
                  <a:srgbClr val="FF0000"/>
                </a:solidFill>
                <a:latin typeface="Century Gothic"/>
                <a:cs typeface="Century Gothic"/>
              </a:rPr>
              <a:t>labs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386571" y="2699385"/>
            <a:ext cx="334645" cy="428625"/>
          </a:xfrm>
          <a:custGeom>
            <a:avLst/>
            <a:gdLst/>
            <a:ahLst/>
            <a:cxnLst/>
            <a:rect l="l" t="t" r="r" b="b"/>
            <a:pathLst>
              <a:path w="334645" h="428625">
                <a:moveTo>
                  <a:pt x="44801" y="344372"/>
                </a:moveTo>
                <a:lnTo>
                  <a:pt x="19812" y="324992"/>
                </a:lnTo>
                <a:lnTo>
                  <a:pt x="0" y="428624"/>
                </a:lnTo>
                <a:lnTo>
                  <a:pt x="32004" y="413139"/>
                </a:lnTo>
                <a:lnTo>
                  <a:pt x="32004" y="368617"/>
                </a:lnTo>
                <a:lnTo>
                  <a:pt x="32313" y="362592"/>
                </a:lnTo>
                <a:lnTo>
                  <a:pt x="35052" y="356996"/>
                </a:lnTo>
                <a:lnTo>
                  <a:pt x="44801" y="344372"/>
                </a:lnTo>
                <a:close/>
              </a:path>
              <a:path w="334645" h="428625">
                <a:moveTo>
                  <a:pt x="69742" y="363714"/>
                </a:moveTo>
                <a:lnTo>
                  <a:pt x="44801" y="344372"/>
                </a:lnTo>
                <a:lnTo>
                  <a:pt x="35052" y="356996"/>
                </a:lnTo>
                <a:lnTo>
                  <a:pt x="32313" y="362592"/>
                </a:lnTo>
                <a:lnTo>
                  <a:pt x="32004" y="368617"/>
                </a:lnTo>
                <a:lnTo>
                  <a:pt x="33980" y="374356"/>
                </a:lnTo>
                <a:lnTo>
                  <a:pt x="38100" y="379094"/>
                </a:lnTo>
                <a:lnTo>
                  <a:pt x="43695" y="381833"/>
                </a:lnTo>
                <a:lnTo>
                  <a:pt x="49720" y="382142"/>
                </a:lnTo>
                <a:lnTo>
                  <a:pt x="55459" y="380166"/>
                </a:lnTo>
                <a:lnTo>
                  <a:pt x="60198" y="376046"/>
                </a:lnTo>
                <a:lnTo>
                  <a:pt x="69742" y="363714"/>
                </a:lnTo>
                <a:close/>
              </a:path>
              <a:path w="334645" h="428625">
                <a:moveTo>
                  <a:pt x="94488" y="382904"/>
                </a:moveTo>
                <a:lnTo>
                  <a:pt x="69742" y="363714"/>
                </a:lnTo>
                <a:lnTo>
                  <a:pt x="60198" y="376046"/>
                </a:lnTo>
                <a:lnTo>
                  <a:pt x="55459" y="380166"/>
                </a:lnTo>
                <a:lnTo>
                  <a:pt x="49720" y="382142"/>
                </a:lnTo>
                <a:lnTo>
                  <a:pt x="43695" y="381833"/>
                </a:lnTo>
                <a:lnTo>
                  <a:pt x="38100" y="379094"/>
                </a:lnTo>
                <a:lnTo>
                  <a:pt x="33980" y="374356"/>
                </a:lnTo>
                <a:lnTo>
                  <a:pt x="32004" y="368617"/>
                </a:lnTo>
                <a:lnTo>
                  <a:pt x="32004" y="413139"/>
                </a:lnTo>
                <a:lnTo>
                  <a:pt x="94488" y="382904"/>
                </a:lnTo>
                <a:close/>
              </a:path>
              <a:path w="334645" h="428625">
                <a:moveTo>
                  <a:pt x="334518" y="13906"/>
                </a:moveTo>
                <a:lnTo>
                  <a:pt x="332541" y="8167"/>
                </a:lnTo>
                <a:lnTo>
                  <a:pt x="328422" y="3428"/>
                </a:lnTo>
                <a:lnTo>
                  <a:pt x="322826" y="571"/>
                </a:lnTo>
                <a:lnTo>
                  <a:pt x="316801" y="0"/>
                </a:lnTo>
                <a:lnTo>
                  <a:pt x="311062" y="1714"/>
                </a:lnTo>
                <a:lnTo>
                  <a:pt x="306324" y="5714"/>
                </a:lnTo>
                <a:lnTo>
                  <a:pt x="44801" y="344372"/>
                </a:lnTo>
                <a:lnTo>
                  <a:pt x="69742" y="363714"/>
                </a:lnTo>
                <a:lnTo>
                  <a:pt x="331470" y="25526"/>
                </a:lnTo>
                <a:lnTo>
                  <a:pt x="334208" y="19931"/>
                </a:lnTo>
                <a:lnTo>
                  <a:pt x="334518" y="139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991" rIns="0" bIns="0" rtlCol="0" vert="horz">
            <a:spAutoFit/>
          </a:bodyPr>
          <a:lstStyle/>
          <a:p>
            <a:pPr marL="2081530" marR="5080" indent="-1061720">
              <a:lnSpc>
                <a:spcPct val="100499"/>
              </a:lnSpc>
              <a:spcBef>
                <a:spcPts val="100"/>
              </a:spcBef>
            </a:pPr>
            <a:r>
              <a:rPr dirty="0" i="1"/>
              <a:t>C.</a:t>
            </a:r>
            <a:r>
              <a:rPr dirty="0" spc="15" i="1"/>
              <a:t> </a:t>
            </a:r>
            <a:r>
              <a:rPr dirty="0" i="1"/>
              <a:t>dubia Chronic</a:t>
            </a:r>
            <a:r>
              <a:rPr dirty="0" spc="15" i="1"/>
              <a:t> </a:t>
            </a:r>
            <a:r>
              <a:rPr dirty="0" spc="-10" i="1"/>
              <a:t>Toxicity</a:t>
            </a:r>
            <a:r>
              <a:rPr dirty="0" spc="-10" i="1"/>
              <a:t> </a:t>
            </a:r>
            <a:r>
              <a:rPr dirty="0" i="1"/>
              <a:t>Special</a:t>
            </a:r>
            <a:r>
              <a:rPr dirty="0" spc="-35" i="1"/>
              <a:t> </a:t>
            </a:r>
            <a:r>
              <a:rPr dirty="0" spc="-10" i="1"/>
              <a:t>Study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3204" y="2579623"/>
            <a:ext cx="4378960" cy="333184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95275" marR="241300" indent="-283210">
              <a:lnSpc>
                <a:spcPts val="2500"/>
              </a:lnSpc>
              <a:spcBef>
                <a:spcPts val="409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Led</a:t>
            </a:r>
            <a:r>
              <a:rPr dirty="0" sz="230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by</a:t>
            </a:r>
            <a:r>
              <a:rPr dirty="0" sz="230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SCCWRP</a:t>
            </a:r>
            <a:r>
              <a:rPr dirty="0" sz="230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&amp;</a:t>
            </a:r>
            <a:r>
              <a:rPr dirty="0" sz="230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initiated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December</a:t>
            </a:r>
            <a:r>
              <a:rPr dirty="0" sz="2300" spc="-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2020</a:t>
            </a:r>
            <a:endParaRPr sz="2300">
              <a:latin typeface="Century Gothic"/>
              <a:cs typeface="Century Gothic"/>
            </a:endParaRPr>
          </a:p>
          <a:p>
            <a:pPr marL="295275" marR="279400" indent="-283210">
              <a:lnSpc>
                <a:spcPts val="2490"/>
              </a:lnSpc>
              <a:spcBef>
                <a:spcPts val="82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Expert</a:t>
            </a:r>
            <a:r>
              <a:rPr dirty="0" sz="230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Scientist</a:t>
            </a:r>
            <a:r>
              <a:rPr dirty="0" sz="230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Committee (ESC)</a:t>
            </a:r>
            <a:endParaRPr sz="2300">
              <a:latin typeface="Century Gothic"/>
              <a:cs typeface="Century Gothic"/>
            </a:endParaRPr>
          </a:p>
          <a:p>
            <a:pPr marL="295275" marR="1108075" indent="-283210">
              <a:lnSpc>
                <a:spcPts val="2490"/>
              </a:lnSpc>
              <a:spcBef>
                <a:spcPts val="83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Stakeholder</a:t>
            </a:r>
            <a:r>
              <a:rPr dirty="0" sz="2300" spc="1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Advisory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Committee</a:t>
            </a:r>
            <a:r>
              <a:rPr dirty="0" sz="2300" spc="-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(SAC)</a:t>
            </a:r>
            <a:endParaRPr sz="230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52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POTW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stakeholder</a:t>
            </a:r>
            <a:r>
              <a:rPr dirty="0" sz="2300" spc="-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on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5">
                <a:solidFill>
                  <a:srgbClr val="28246B"/>
                </a:solidFill>
                <a:latin typeface="Century Gothic"/>
                <a:cs typeface="Century Gothic"/>
              </a:rPr>
              <a:t>SAC</a:t>
            </a:r>
            <a:endParaRPr sz="2300">
              <a:latin typeface="Century Gothic"/>
              <a:cs typeface="Century Gothic"/>
            </a:endParaRPr>
          </a:p>
          <a:p>
            <a:pPr marL="624840" marR="409575" indent="-235585">
              <a:lnSpc>
                <a:spcPts val="2500"/>
              </a:lnSpc>
              <a:spcBef>
                <a:spcPts val="860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Funding</a:t>
            </a:r>
            <a:r>
              <a:rPr dirty="0" sz="2300" spc="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interlaboratory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comparison</a:t>
            </a:r>
            <a:r>
              <a:rPr dirty="0" sz="2300" spc="-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8309" y="2666238"/>
            <a:ext cx="4156709" cy="243992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0" y="2918459"/>
            <a:ext cx="4965191" cy="2607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2081530" marR="5080" indent="-1275715">
              <a:lnSpc>
                <a:spcPct val="100699"/>
              </a:lnSpc>
              <a:spcBef>
                <a:spcPts val="95"/>
              </a:spcBef>
            </a:pPr>
            <a:r>
              <a:rPr dirty="0">
                <a:latin typeface="Century Gothic"/>
                <a:cs typeface="Century Gothic"/>
              </a:rPr>
              <a:t>Statewide</a:t>
            </a:r>
            <a:r>
              <a:rPr dirty="0" spc="-25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Chronic</a:t>
            </a:r>
            <a:r>
              <a:rPr dirty="0" spc="-5">
                <a:latin typeface="Century Gothic"/>
                <a:cs typeface="Century Gothic"/>
              </a:rPr>
              <a:t> </a:t>
            </a:r>
            <a:r>
              <a:rPr dirty="0" i="1"/>
              <a:t>C.</a:t>
            </a:r>
            <a:r>
              <a:rPr dirty="0" spc="10" i="1"/>
              <a:t> </a:t>
            </a:r>
            <a:r>
              <a:rPr dirty="0" spc="-10" i="1"/>
              <a:t>dubia</a:t>
            </a:r>
            <a:r>
              <a:rPr dirty="0" spc="-10" i="1"/>
              <a:t> </a:t>
            </a:r>
            <a:r>
              <a:rPr dirty="0" i="1"/>
              <a:t>Special</a:t>
            </a:r>
            <a:r>
              <a:rPr dirty="0" spc="-35" i="1"/>
              <a:t> </a:t>
            </a:r>
            <a:r>
              <a:rPr dirty="0" spc="-10" i="1"/>
              <a:t>Study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1827" y="2142235"/>
            <a:ext cx="127952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Phases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1718" y="2580944"/>
            <a:ext cx="407670" cy="3086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1950" spc="30">
                <a:solidFill>
                  <a:srgbClr val="343434"/>
                </a:solidFill>
                <a:latin typeface="Wingdings"/>
                <a:cs typeface="Wingdings"/>
              </a:rPr>
              <a:t>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H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1827" y="2458184"/>
            <a:ext cx="4486275" cy="366966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796925">
              <a:lnSpc>
                <a:spcPct val="100000"/>
              </a:lnSpc>
              <a:spcBef>
                <a:spcPts val="1005"/>
              </a:spcBef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istorical</a:t>
            </a:r>
            <a:r>
              <a:rPr dirty="0" sz="1950" spc="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data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analysis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16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>
                <a:solidFill>
                  <a:srgbClr val="28246B"/>
                </a:solidFill>
                <a:latin typeface="Century Gothic"/>
                <a:cs typeface="Century Gothic"/>
              </a:rPr>
              <a:t>labs</a:t>
            </a:r>
            <a:endParaRPr sz="1950">
              <a:latin typeface="Century Gothic"/>
              <a:cs typeface="Century Gothic"/>
            </a:endParaRPr>
          </a:p>
          <a:p>
            <a:pPr marL="766445">
              <a:lnSpc>
                <a:spcPct val="100000"/>
              </a:lnSpc>
              <a:spcBef>
                <a:spcPts val="705"/>
              </a:spcBef>
            </a:pPr>
            <a:r>
              <a:rPr dirty="0" sz="1400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r>
              <a:rPr dirty="0" sz="140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strong</a:t>
            </a:r>
            <a:r>
              <a:rPr dirty="0" sz="14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causes</a:t>
            </a:r>
            <a:r>
              <a:rPr dirty="0" sz="14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4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variability</a:t>
            </a:r>
            <a:endParaRPr sz="1450">
              <a:latin typeface="Century Gothic"/>
              <a:cs typeface="Century Gothic"/>
            </a:endParaRPr>
          </a:p>
          <a:p>
            <a:pPr marL="624840" marR="27940" indent="-235585">
              <a:lnSpc>
                <a:spcPct val="91400"/>
              </a:lnSpc>
              <a:spcBef>
                <a:spcPts val="810"/>
              </a:spcBef>
              <a:buClr>
                <a:srgbClr val="343434"/>
              </a:buClr>
              <a:buSzPct val="94871"/>
              <a:buFont typeface="Wingdings"/>
              <a:buChar char=""/>
              <a:tabLst>
                <a:tab pos="625475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First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round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interlaboratory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comparison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blank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and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reference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toxicant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samples</a:t>
            </a:r>
            <a:endParaRPr sz="1950">
              <a:latin typeface="Century Gothic"/>
              <a:cs typeface="Century Gothic"/>
            </a:endParaRPr>
          </a:p>
          <a:p>
            <a:pPr lvl="1" marL="955675" indent="-189865">
              <a:lnSpc>
                <a:spcPct val="100000"/>
              </a:lnSpc>
              <a:spcBef>
                <a:spcPts val="700"/>
              </a:spcBef>
              <a:buClr>
                <a:srgbClr val="343434"/>
              </a:buClr>
              <a:buChar char="-"/>
              <a:tabLst>
                <a:tab pos="956310" algn="l"/>
              </a:tabLst>
            </a:pP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4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strong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causes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variability</a:t>
            </a:r>
            <a:endParaRPr sz="1450">
              <a:latin typeface="Century Gothic"/>
              <a:cs typeface="Century Gothic"/>
            </a:endParaRPr>
          </a:p>
          <a:p>
            <a:pPr lvl="1" marL="955675" indent="-189230">
              <a:lnSpc>
                <a:spcPct val="100000"/>
              </a:lnSpc>
              <a:spcBef>
                <a:spcPts val="690"/>
              </a:spcBef>
              <a:buClr>
                <a:srgbClr val="343434"/>
              </a:buClr>
              <a:buChar char="-"/>
              <a:tabLst>
                <a:tab pos="956310" algn="l"/>
              </a:tabLst>
            </a:pP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Laboratory</a:t>
            </a:r>
            <a:r>
              <a:rPr dirty="0" sz="14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visits</a:t>
            </a:r>
            <a:r>
              <a:rPr dirty="0" sz="14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/</a:t>
            </a:r>
            <a:r>
              <a:rPr dirty="0" sz="14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training</a:t>
            </a:r>
            <a:endParaRPr sz="1450">
              <a:latin typeface="Century Gothic"/>
              <a:cs typeface="Century Gothic"/>
            </a:endParaRPr>
          </a:p>
          <a:p>
            <a:pPr marL="624840" marR="817244" indent="-235585">
              <a:lnSpc>
                <a:spcPts val="2140"/>
              </a:lnSpc>
              <a:spcBef>
                <a:spcPts val="850"/>
              </a:spcBef>
              <a:buClr>
                <a:srgbClr val="343434"/>
              </a:buClr>
              <a:buSzPct val="94871"/>
              <a:buFont typeface="Wingdings"/>
              <a:buChar char=""/>
              <a:tabLst>
                <a:tab pos="625475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Second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round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interlab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comparison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endParaRPr sz="1950">
              <a:latin typeface="Century Gothic"/>
              <a:cs typeface="Century Gothic"/>
            </a:endParaRPr>
          </a:p>
          <a:p>
            <a:pPr marL="295275" marR="513715" indent="-283210">
              <a:lnSpc>
                <a:spcPts val="2500"/>
              </a:lnSpc>
              <a:spcBef>
                <a:spcPts val="820"/>
              </a:spcBef>
              <a:buClr>
                <a:srgbClr val="343434"/>
              </a:buClr>
              <a:buFont typeface="Wingdings"/>
              <a:buChar char=""/>
              <a:tabLst>
                <a:tab pos="295910" algn="l"/>
              </a:tabLst>
            </a:pP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Product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Laboratory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best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practices</a:t>
            </a:r>
            <a:r>
              <a:rPr dirty="0" sz="2300" spc="-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(Summer</a:t>
            </a:r>
            <a:r>
              <a:rPr dirty="0" sz="2300" spc="-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2023)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237" y="2513076"/>
            <a:ext cx="361188" cy="361188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882134" y="2918460"/>
            <a:ext cx="228600" cy="2600960"/>
          </a:xfrm>
          <a:custGeom>
            <a:avLst/>
            <a:gdLst/>
            <a:ahLst/>
            <a:cxnLst/>
            <a:rect l="l" t="t" r="r" b="b"/>
            <a:pathLst>
              <a:path w="228600" h="2600960">
                <a:moveTo>
                  <a:pt x="228600" y="2600706"/>
                </a:moveTo>
                <a:lnTo>
                  <a:pt x="228600" y="0"/>
                </a:lnTo>
                <a:lnTo>
                  <a:pt x="0" y="0"/>
                </a:lnTo>
                <a:lnTo>
                  <a:pt x="0" y="2600706"/>
                </a:lnTo>
                <a:lnTo>
                  <a:pt x="228600" y="260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904511" y="3136946"/>
            <a:ext cx="179705" cy="2164080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950" b="1">
                <a:latin typeface="Century Gothic"/>
                <a:cs typeface="Century Gothic"/>
              </a:rPr>
              <a:t>Mean</a:t>
            </a:r>
            <a:r>
              <a:rPr dirty="0" sz="950" spc="11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neonates</a:t>
            </a:r>
            <a:r>
              <a:rPr dirty="0" sz="950" spc="10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per</a:t>
            </a:r>
            <a:r>
              <a:rPr dirty="0" sz="950" spc="10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female</a:t>
            </a:r>
            <a:r>
              <a:rPr dirty="0" sz="950" spc="95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per</a:t>
            </a:r>
            <a:r>
              <a:rPr dirty="0" sz="950" spc="114" b="1">
                <a:latin typeface="Century Gothic"/>
                <a:cs typeface="Century Gothic"/>
              </a:rPr>
              <a:t> </a:t>
            </a:r>
            <a:r>
              <a:rPr dirty="0" sz="950" spc="-20" b="1">
                <a:latin typeface="Century Gothic"/>
                <a:cs typeface="Century Gothic"/>
              </a:rPr>
              <a:t>test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4951729" y="5585714"/>
            <a:ext cx="4911725" cy="8458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b="1" i="1">
                <a:latin typeface="Century Gothic"/>
                <a:cs typeface="Century Gothic"/>
              </a:rPr>
              <a:t>Ceriodaphnia</a:t>
            </a:r>
            <a:r>
              <a:rPr dirty="0" sz="1300" spc="60" b="1" i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control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reproduction</a:t>
            </a:r>
            <a:r>
              <a:rPr dirty="0" sz="1300" spc="5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in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2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years</a:t>
            </a:r>
            <a:r>
              <a:rPr dirty="0" sz="1300" spc="40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of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testing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at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spc="-25" b="1">
                <a:latin typeface="Century Gothic"/>
                <a:cs typeface="Century Gothic"/>
              </a:rPr>
              <a:t>16 </a:t>
            </a:r>
            <a:r>
              <a:rPr dirty="0" sz="1300" b="1">
                <a:latin typeface="Century Gothic"/>
                <a:cs typeface="Century Gothic"/>
              </a:rPr>
              <a:t>CA</a:t>
            </a:r>
            <a:r>
              <a:rPr dirty="0" sz="1300" spc="20" b="1">
                <a:latin typeface="Century Gothic"/>
                <a:cs typeface="Century Gothic"/>
              </a:rPr>
              <a:t> </a:t>
            </a:r>
            <a:r>
              <a:rPr dirty="0" sz="1300" spc="-20" b="1">
                <a:latin typeface="Century Gothic"/>
                <a:cs typeface="Century Gothic"/>
              </a:rPr>
              <a:t>labs</a:t>
            </a:r>
            <a:endParaRPr sz="1300">
              <a:latin typeface="Century Gothic"/>
              <a:cs typeface="Century Gothic"/>
            </a:endParaRPr>
          </a:p>
          <a:p>
            <a:pPr marL="12700" marR="810895">
              <a:lnSpc>
                <a:spcPct val="104200"/>
              </a:lnSpc>
              <a:spcBef>
                <a:spcPts val="910"/>
              </a:spcBef>
            </a:pPr>
            <a:r>
              <a:rPr dirty="0" sz="950">
                <a:latin typeface="Century Gothic"/>
                <a:cs typeface="Century Gothic"/>
              </a:rPr>
              <a:t>Source:</a:t>
            </a:r>
            <a:r>
              <a:rPr dirty="0" sz="950" spc="320">
                <a:latin typeface="Century Gothic"/>
                <a:cs typeface="Century Gothic"/>
              </a:rPr>
              <a:t>  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http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5"/>
              </a:rPr>
              <a:t>s://www.sccwrp.org/about/research-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5"/>
              </a:rPr>
              <a:t>areas/additional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-</a:t>
            </a:r>
            <a:r>
              <a:rPr dirty="0" sz="950" spc="-10">
                <a:solidFill>
                  <a:srgbClr val="2CA0F0"/>
                </a:solidFill>
                <a:latin typeface="Century Gothic"/>
                <a:cs typeface="Century Gothic"/>
              </a:rPr>
              <a:t> 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research-areas/ceriodaphnia-toxicity-testing-quality-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assurance/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0" y="2918459"/>
            <a:ext cx="4965191" cy="2607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2081530" marR="5080" indent="-1275715">
              <a:lnSpc>
                <a:spcPct val="100699"/>
              </a:lnSpc>
              <a:spcBef>
                <a:spcPts val="95"/>
              </a:spcBef>
            </a:pPr>
            <a:r>
              <a:rPr dirty="0">
                <a:latin typeface="Century Gothic"/>
                <a:cs typeface="Century Gothic"/>
              </a:rPr>
              <a:t>Statewide</a:t>
            </a:r>
            <a:r>
              <a:rPr dirty="0" spc="-25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Chronic</a:t>
            </a:r>
            <a:r>
              <a:rPr dirty="0" spc="-5">
                <a:latin typeface="Century Gothic"/>
                <a:cs typeface="Century Gothic"/>
              </a:rPr>
              <a:t> </a:t>
            </a:r>
            <a:r>
              <a:rPr dirty="0" i="1"/>
              <a:t>C.</a:t>
            </a:r>
            <a:r>
              <a:rPr dirty="0" spc="10" i="1"/>
              <a:t> </a:t>
            </a:r>
            <a:r>
              <a:rPr dirty="0" spc="-10" i="1"/>
              <a:t>dubia</a:t>
            </a:r>
            <a:r>
              <a:rPr dirty="0" spc="-10" i="1"/>
              <a:t> </a:t>
            </a:r>
            <a:r>
              <a:rPr dirty="0" i="1"/>
              <a:t>Special</a:t>
            </a:r>
            <a:r>
              <a:rPr dirty="0" spc="-35" i="1"/>
              <a:t> </a:t>
            </a:r>
            <a:r>
              <a:rPr dirty="0" spc="-10" i="1"/>
              <a:t>Study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1827" y="2142235"/>
            <a:ext cx="127952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Phases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1718" y="2580944"/>
            <a:ext cx="407670" cy="3086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1950" spc="30">
                <a:solidFill>
                  <a:srgbClr val="343434"/>
                </a:solidFill>
                <a:latin typeface="Wingdings"/>
                <a:cs typeface="Wingdings"/>
              </a:rPr>
              <a:t>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H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1718" y="3265982"/>
            <a:ext cx="357505" cy="3086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1950" spc="25">
                <a:solidFill>
                  <a:srgbClr val="343434"/>
                </a:solidFill>
                <a:latin typeface="Wingdings"/>
                <a:cs typeface="Wingdings"/>
              </a:rPr>
              <a:t></a:t>
            </a:r>
            <a:r>
              <a:rPr dirty="0" sz="1950" spc="25">
                <a:solidFill>
                  <a:srgbClr val="28246B"/>
                </a:solidFill>
                <a:latin typeface="Century Gothic"/>
                <a:cs typeface="Century Gothic"/>
              </a:rPr>
              <a:t>F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01827" y="2458184"/>
            <a:ext cx="4486275" cy="366966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796925">
              <a:lnSpc>
                <a:spcPct val="100000"/>
              </a:lnSpc>
              <a:spcBef>
                <a:spcPts val="1005"/>
              </a:spcBef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istorical</a:t>
            </a:r>
            <a:r>
              <a:rPr dirty="0" sz="1950" spc="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data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analysis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16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>
                <a:solidFill>
                  <a:srgbClr val="28246B"/>
                </a:solidFill>
                <a:latin typeface="Century Gothic"/>
                <a:cs typeface="Century Gothic"/>
              </a:rPr>
              <a:t>labs</a:t>
            </a:r>
            <a:endParaRPr sz="1950">
              <a:latin typeface="Century Gothic"/>
              <a:cs typeface="Century Gothic"/>
            </a:endParaRPr>
          </a:p>
          <a:p>
            <a:pPr marL="875665" indent="-109855">
              <a:lnSpc>
                <a:spcPct val="100000"/>
              </a:lnSpc>
              <a:spcBef>
                <a:spcPts val="705"/>
              </a:spcBef>
              <a:buSzPct val="96551"/>
              <a:buChar char="-"/>
              <a:tabLst>
                <a:tab pos="876300" algn="l"/>
              </a:tabLst>
            </a:pP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4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strong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causes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variability</a:t>
            </a:r>
            <a:endParaRPr sz="1450">
              <a:latin typeface="Century Gothic"/>
              <a:cs typeface="Century Gothic"/>
            </a:endParaRPr>
          </a:p>
          <a:p>
            <a:pPr marL="624840" marR="27940" indent="121920">
              <a:lnSpc>
                <a:spcPct val="91400"/>
              </a:lnSpc>
              <a:spcBef>
                <a:spcPts val="810"/>
              </a:spcBef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irst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round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interlaboratory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comparison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blank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and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reference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toxicant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samples</a:t>
            </a:r>
            <a:endParaRPr sz="1950">
              <a:latin typeface="Century Gothic"/>
              <a:cs typeface="Century Gothic"/>
            </a:endParaRPr>
          </a:p>
          <a:p>
            <a:pPr marL="955675" indent="-189865">
              <a:lnSpc>
                <a:spcPct val="100000"/>
              </a:lnSpc>
              <a:spcBef>
                <a:spcPts val="700"/>
              </a:spcBef>
              <a:buClr>
                <a:srgbClr val="343434"/>
              </a:buClr>
              <a:buChar char="-"/>
              <a:tabLst>
                <a:tab pos="956310" algn="l"/>
              </a:tabLst>
            </a:pP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4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strong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causes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4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variability</a:t>
            </a:r>
            <a:endParaRPr sz="1450">
              <a:latin typeface="Century Gothic"/>
              <a:cs typeface="Century Gothic"/>
            </a:endParaRPr>
          </a:p>
          <a:p>
            <a:pPr marL="955675" indent="-189230">
              <a:lnSpc>
                <a:spcPct val="100000"/>
              </a:lnSpc>
              <a:spcBef>
                <a:spcPts val="690"/>
              </a:spcBef>
              <a:buClr>
                <a:srgbClr val="343434"/>
              </a:buClr>
              <a:buChar char="-"/>
              <a:tabLst>
                <a:tab pos="956310" algn="l"/>
              </a:tabLst>
            </a:pP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Laboratory</a:t>
            </a:r>
            <a:r>
              <a:rPr dirty="0" sz="14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visits</a:t>
            </a:r>
            <a:r>
              <a:rPr dirty="0" sz="14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>
                <a:solidFill>
                  <a:srgbClr val="28246B"/>
                </a:solidFill>
                <a:latin typeface="Century Gothic"/>
                <a:cs typeface="Century Gothic"/>
              </a:rPr>
              <a:t>/</a:t>
            </a:r>
            <a:r>
              <a:rPr dirty="0" sz="14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450" spc="-10">
                <a:solidFill>
                  <a:srgbClr val="28246B"/>
                </a:solidFill>
                <a:latin typeface="Century Gothic"/>
                <a:cs typeface="Century Gothic"/>
              </a:rPr>
              <a:t>training</a:t>
            </a:r>
            <a:endParaRPr sz="1450">
              <a:latin typeface="Century Gothic"/>
              <a:cs typeface="Century Gothic"/>
            </a:endParaRPr>
          </a:p>
          <a:p>
            <a:pPr marL="624840" marR="817244" indent="-235585">
              <a:lnSpc>
                <a:spcPts val="2140"/>
              </a:lnSpc>
              <a:spcBef>
                <a:spcPts val="850"/>
              </a:spcBef>
              <a:buClr>
                <a:srgbClr val="343434"/>
              </a:buClr>
              <a:buSzPct val="94871"/>
              <a:buFont typeface="Wingdings"/>
              <a:buChar char=""/>
              <a:tabLst>
                <a:tab pos="625475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Second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round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interlab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comparison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testing</a:t>
            </a:r>
            <a:endParaRPr sz="1950">
              <a:latin typeface="Century Gothic"/>
              <a:cs typeface="Century Gothic"/>
            </a:endParaRPr>
          </a:p>
          <a:p>
            <a:pPr marL="295275" marR="513715" indent="-283210">
              <a:lnSpc>
                <a:spcPts val="2500"/>
              </a:lnSpc>
              <a:spcBef>
                <a:spcPts val="820"/>
              </a:spcBef>
              <a:buClr>
                <a:srgbClr val="343434"/>
              </a:buClr>
              <a:buFont typeface="Wingdings"/>
              <a:buChar char=""/>
              <a:tabLst>
                <a:tab pos="295910" algn="l"/>
              </a:tabLst>
            </a:pP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Product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Laboratory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best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practices</a:t>
            </a:r>
            <a:r>
              <a:rPr dirty="0" sz="2300" spc="-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(Summer</a:t>
            </a:r>
            <a:r>
              <a:rPr dirty="0" sz="2300" spc="-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2023)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5048" y="3198876"/>
            <a:ext cx="361949" cy="36118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237" y="2513076"/>
            <a:ext cx="361188" cy="361188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4882134" y="2918460"/>
            <a:ext cx="228600" cy="2600960"/>
          </a:xfrm>
          <a:custGeom>
            <a:avLst/>
            <a:gdLst/>
            <a:ahLst/>
            <a:cxnLst/>
            <a:rect l="l" t="t" r="r" b="b"/>
            <a:pathLst>
              <a:path w="228600" h="2600960">
                <a:moveTo>
                  <a:pt x="228600" y="2600706"/>
                </a:moveTo>
                <a:lnTo>
                  <a:pt x="228600" y="0"/>
                </a:lnTo>
                <a:lnTo>
                  <a:pt x="0" y="0"/>
                </a:lnTo>
                <a:lnTo>
                  <a:pt x="0" y="2600706"/>
                </a:lnTo>
                <a:lnTo>
                  <a:pt x="228600" y="260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904511" y="3136946"/>
            <a:ext cx="179705" cy="2164080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950" b="1">
                <a:latin typeface="Century Gothic"/>
                <a:cs typeface="Century Gothic"/>
              </a:rPr>
              <a:t>Mean</a:t>
            </a:r>
            <a:r>
              <a:rPr dirty="0" sz="950" spc="11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neonates</a:t>
            </a:r>
            <a:r>
              <a:rPr dirty="0" sz="950" spc="10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per</a:t>
            </a:r>
            <a:r>
              <a:rPr dirty="0" sz="950" spc="100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female</a:t>
            </a:r>
            <a:r>
              <a:rPr dirty="0" sz="950" spc="95" b="1">
                <a:latin typeface="Century Gothic"/>
                <a:cs typeface="Century Gothic"/>
              </a:rPr>
              <a:t> </a:t>
            </a:r>
            <a:r>
              <a:rPr dirty="0" sz="950" b="1">
                <a:latin typeface="Century Gothic"/>
                <a:cs typeface="Century Gothic"/>
              </a:rPr>
              <a:t>per</a:t>
            </a:r>
            <a:r>
              <a:rPr dirty="0" sz="950" spc="114" b="1">
                <a:latin typeface="Century Gothic"/>
                <a:cs typeface="Century Gothic"/>
              </a:rPr>
              <a:t> </a:t>
            </a:r>
            <a:r>
              <a:rPr dirty="0" sz="950" spc="-20" b="1">
                <a:latin typeface="Century Gothic"/>
                <a:cs typeface="Century Gothic"/>
              </a:rPr>
              <a:t>test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51729" y="5585714"/>
            <a:ext cx="5044440" cy="1106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7160">
              <a:lnSpc>
                <a:spcPct val="101499"/>
              </a:lnSpc>
              <a:spcBef>
                <a:spcPts val="95"/>
              </a:spcBef>
            </a:pPr>
            <a:r>
              <a:rPr dirty="0" sz="1300" b="1" i="1">
                <a:latin typeface="Century Gothic"/>
                <a:cs typeface="Century Gothic"/>
              </a:rPr>
              <a:t>Ceriodaphnia</a:t>
            </a:r>
            <a:r>
              <a:rPr dirty="0" sz="1300" spc="60" b="1" i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control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reproduction</a:t>
            </a:r>
            <a:r>
              <a:rPr dirty="0" sz="1300" spc="5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in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2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years</a:t>
            </a:r>
            <a:r>
              <a:rPr dirty="0" sz="1300" spc="40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of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testing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b="1">
                <a:latin typeface="Century Gothic"/>
                <a:cs typeface="Century Gothic"/>
              </a:rPr>
              <a:t>at</a:t>
            </a:r>
            <a:r>
              <a:rPr dirty="0" sz="1300" spc="35" b="1">
                <a:latin typeface="Century Gothic"/>
                <a:cs typeface="Century Gothic"/>
              </a:rPr>
              <a:t> </a:t>
            </a:r>
            <a:r>
              <a:rPr dirty="0" sz="1300" spc="-25" b="1">
                <a:latin typeface="Century Gothic"/>
                <a:cs typeface="Century Gothic"/>
              </a:rPr>
              <a:t>16 </a:t>
            </a:r>
            <a:r>
              <a:rPr dirty="0" sz="1300" b="1">
                <a:latin typeface="Century Gothic"/>
                <a:cs typeface="Century Gothic"/>
              </a:rPr>
              <a:t>CA</a:t>
            </a:r>
            <a:r>
              <a:rPr dirty="0" sz="1300" spc="20" b="1">
                <a:latin typeface="Century Gothic"/>
                <a:cs typeface="Century Gothic"/>
              </a:rPr>
              <a:t> </a:t>
            </a:r>
            <a:r>
              <a:rPr dirty="0" sz="1300" spc="-20" b="1">
                <a:latin typeface="Century Gothic"/>
                <a:cs typeface="Century Gothic"/>
              </a:rPr>
              <a:t>labs</a:t>
            </a:r>
            <a:endParaRPr sz="1300">
              <a:latin typeface="Century Gothic"/>
              <a:cs typeface="Century Gothic"/>
            </a:endParaRPr>
          </a:p>
          <a:p>
            <a:pPr marL="12700" marR="942975">
              <a:lnSpc>
                <a:spcPct val="104200"/>
              </a:lnSpc>
              <a:spcBef>
                <a:spcPts val="910"/>
              </a:spcBef>
            </a:pPr>
            <a:r>
              <a:rPr dirty="0" sz="950">
                <a:latin typeface="Century Gothic"/>
                <a:cs typeface="Century Gothic"/>
              </a:rPr>
              <a:t>Source:</a:t>
            </a:r>
            <a:r>
              <a:rPr dirty="0" sz="950" spc="320">
                <a:latin typeface="Century Gothic"/>
                <a:cs typeface="Century Gothic"/>
              </a:rPr>
              <a:t>  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http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6"/>
              </a:rPr>
              <a:t>s://www.sccwrp.org/about/research-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  <a:hlinkClick r:id="rId6"/>
              </a:rPr>
              <a:t>areas/additional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-</a:t>
            </a:r>
            <a:r>
              <a:rPr dirty="0" sz="950" spc="-10">
                <a:solidFill>
                  <a:srgbClr val="2CA0F0"/>
                </a:solidFill>
                <a:latin typeface="Century Gothic"/>
                <a:cs typeface="Century Gothic"/>
              </a:rPr>
              <a:t> </a:t>
            </a:r>
            <a:r>
              <a:rPr dirty="0" u="sng" sz="95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research-areas/ceriodaphnia-toxicity-testing-quality-</a:t>
            </a:r>
            <a:r>
              <a:rPr dirty="0" u="sng" sz="950" spc="-10">
                <a:solidFill>
                  <a:srgbClr val="2CA0F0"/>
                </a:solidFill>
                <a:uFill>
                  <a:solidFill>
                    <a:srgbClr val="2C9FF0"/>
                  </a:solidFill>
                </a:uFill>
                <a:latin typeface="Century Gothic"/>
                <a:cs typeface="Century Gothic"/>
              </a:rPr>
              <a:t>assurance/</a:t>
            </a:r>
            <a:endParaRPr sz="95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80"/>
              </a:spcBef>
            </a:pPr>
            <a:r>
              <a:rPr dirty="0" sz="1650" spc="-25">
                <a:latin typeface="Century Gothic"/>
                <a:cs typeface="Century Gothic"/>
              </a:rPr>
              <a:t>18</a:t>
            </a:r>
            <a:endParaRPr sz="1650">
              <a:latin typeface="Century Gothic"/>
              <a:cs typeface="Century Gothic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67655" y="2929890"/>
            <a:ext cx="5116829" cy="31165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3068066"/>
            <a:ext cx="3025140" cy="704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50" spc="-10" b="0">
                <a:solidFill>
                  <a:srgbClr val="168DBB"/>
                </a:solidFill>
                <a:latin typeface="Century Gothic"/>
                <a:cs typeface="Century Gothic"/>
              </a:rPr>
              <a:t>Questions?</a:t>
            </a:r>
            <a:endParaRPr sz="445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3663" y="4293361"/>
            <a:ext cx="4013200" cy="989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695"/>
              </a:lnSpc>
              <a:spcBef>
                <a:spcPts val="110"/>
              </a:spcBef>
            </a:pPr>
            <a:r>
              <a:rPr dirty="0" sz="2300" b="1">
                <a:latin typeface="Century Gothic"/>
                <a:cs typeface="Century Gothic"/>
              </a:rPr>
              <a:t>Paul</a:t>
            </a:r>
            <a:r>
              <a:rPr dirty="0" sz="2300" spc="-30" b="1">
                <a:latin typeface="Century Gothic"/>
                <a:cs typeface="Century Gothic"/>
              </a:rPr>
              <a:t> </a:t>
            </a:r>
            <a:r>
              <a:rPr dirty="0" sz="2300" b="1">
                <a:latin typeface="Century Gothic"/>
                <a:cs typeface="Century Gothic"/>
              </a:rPr>
              <a:t>Bedore,</a:t>
            </a:r>
            <a:r>
              <a:rPr dirty="0" sz="2300" spc="-15" b="1">
                <a:latin typeface="Century Gothic"/>
                <a:cs typeface="Century Gothic"/>
              </a:rPr>
              <a:t> </a:t>
            </a:r>
            <a:r>
              <a:rPr dirty="0" sz="2300" spc="-20" b="1">
                <a:latin typeface="Century Gothic"/>
                <a:cs typeface="Century Gothic"/>
              </a:rPr>
              <a:t>M.S.</a:t>
            </a:r>
            <a:endParaRPr sz="2300">
              <a:latin typeface="Century Gothic"/>
              <a:cs typeface="Century Gothic"/>
            </a:endParaRPr>
          </a:p>
          <a:p>
            <a:pPr marL="12700" marR="360045">
              <a:lnSpc>
                <a:spcPts val="1600"/>
              </a:lnSpc>
              <a:spcBef>
                <a:spcPts val="100"/>
              </a:spcBef>
            </a:pPr>
            <a:r>
              <a:rPr dirty="0" sz="1450">
                <a:latin typeface="Century Gothic"/>
                <a:cs typeface="Century Gothic"/>
              </a:rPr>
              <a:t>Director</a:t>
            </a:r>
            <a:r>
              <a:rPr dirty="0" sz="1450" spc="5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of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Wastewater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and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Stormwater </a:t>
            </a:r>
            <a:r>
              <a:rPr dirty="0" sz="1450">
                <a:latin typeface="Century Gothic"/>
                <a:cs typeface="Century Gothic"/>
              </a:rPr>
              <a:t>Regulatory</a:t>
            </a:r>
            <a:r>
              <a:rPr dirty="0" sz="1450" spc="135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Services</a:t>
            </a:r>
            <a:endParaRPr sz="1450">
              <a:latin typeface="Century Gothic"/>
              <a:cs typeface="Century Gothic"/>
            </a:endParaRPr>
          </a:p>
          <a:p>
            <a:pPr marL="12700">
              <a:lnSpc>
                <a:spcPts val="1580"/>
              </a:lnSpc>
            </a:pPr>
            <a:r>
              <a:rPr dirty="0" sz="1450">
                <a:latin typeface="Century Gothic"/>
                <a:cs typeface="Century Gothic"/>
                <a:hlinkClick r:id="rId2"/>
              </a:rPr>
              <a:t>paul@robertson-bryan.com</a:t>
            </a:r>
            <a:r>
              <a:rPr dirty="0" sz="1450" spc="10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/</a:t>
            </a:r>
            <a:r>
              <a:rPr dirty="0" sz="1450" spc="13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(916)</a:t>
            </a:r>
            <a:r>
              <a:rPr dirty="0" sz="1450" spc="14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405-</a:t>
            </a:r>
            <a:r>
              <a:rPr dirty="0" sz="1450" spc="-20">
                <a:latin typeface="Century Gothic"/>
                <a:cs typeface="Century Gothic"/>
              </a:rPr>
              <a:t>8918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84546" y="4293361"/>
            <a:ext cx="4269740" cy="7861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695"/>
              </a:lnSpc>
              <a:spcBef>
                <a:spcPts val="110"/>
              </a:spcBef>
            </a:pPr>
            <a:r>
              <a:rPr dirty="0" sz="2300" b="1">
                <a:latin typeface="Century Gothic"/>
                <a:cs typeface="Century Gothic"/>
              </a:rPr>
              <a:t>Cameron</a:t>
            </a:r>
            <a:r>
              <a:rPr dirty="0" sz="2300" spc="15" b="1">
                <a:latin typeface="Century Gothic"/>
                <a:cs typeface="Century Gothic"/>
              </a:rPr>
              <a:t> </a:t>
            </a:r>
            <a:r>
              <a:rPr dirty="0" sz="2300" b="1">
                <a:latin typeface="Century Gothic"/>
                <a:cs typeface="Century Gothic"/>
              </a:rPr>
              <a:t>Irvine,</a:t>
            </a:r>
            <a:r>
              <a:rPr dirty="0" sz="2300" spc="5" b="1">
                <a:latin typeface="Century Gothic"/>
                <a:cs typeface="Century Gothic"/>
              </a:rPr>
              <a:t> </a:t>
            </a:r>
            <a:r>
              <a:rPr dirty="0" sz="2300" spc="-20" b="1">
                <a:latin typeface="Century Gothic"/>
                <a:cs typeface="Century Gothic"/>
              </a:rPr>
              <a:t>M.S.</a:t>
            </a:r>
            <a:endParaRPr sz="2300">
              <a:latin typeface="Century Gothic"/>
              <a:cs typeface="Century Gothic"/>
            </a:endParaRPr>
          </a:p>
          <a:p>
            <a:pPr marL="12700" marR="5080">
              <a:lnSpc>
                <a:spcPts val="1600"/>
              </a:lnSpc>
              <a:spcBef>
                <a:spcPts val="100"/>
              </a:spcBef>
            </a:pPr>
            <a:r>
              <a:rPr dirty="0" sz="1450">
                <a:latin typeface="Century Gothic"/>
                <a:cs typeface="Century Gothic"/>
              </a:rPr>
              <a:t>Senior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Environmental</a:t>
            </a:r>
            <a:r>
              <a:rPr dirty="0" sz="1450" spc="55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Scientist</a:t>
            </a:r>
            <a:r>
              <a:rPr dirty="0" sz="1450" spc="9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/</a:t>
            </a:r>
            <a:r>
              <a:rPr dirty="0" sz="1450" spc="75">
                <a:latin typeface="Century Gothic"/>
                <a:cs typeface="Century Gothic"/>
              </a:rPr>
              <a:t> </a:t>
            </a:r>
            <a:r>
              <a:rPr dirty="0" sz="1450" spc="-10">
                <a:latin typeface="Century Gothic"/>
                <a:cs typeface="Century Gothic"/>
              </a:rPr>
              <a:t>Ecotoxicologist </a:t>
            </a:r>
            <a:r>
              <a:rPr dirty="0" sz="1450">
                <a:latin typeface="Century Gothic"/>
                <a:cs typeface="Century Gothic"/>
                <a:hlinkClick r:id="rId3"/>
              </a:rPr>
              <a:t>cam@robertson-bryan.com</a:t>
            </a:r>
            <a:r>
              <a:rPr dirty="0" sz="1450" spc="114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/</a:t>
            </a:r>
            <a:r>
              <a:rPr dirty="0" sz="1450" spc="14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(916)</a:t>
            </a:r>
            <a:r>
              <a:rPr dirty="0" sz="1450" spc="130">
                <a:latin typeface="Century Gothic"/>
                <a:cs typeface="Century Gothic"/>
              </a:rPr>
              <a:t> </a:t>
            </a:r>
            <a:r>
              <a:rPr dirty="0" sz="1450">
                <a:latin typeface="Century Gothic"/>
                <a:cs typeface="Century Gothic"/>
              </a:rPr>
              <a:t>714-</a:t>
            </a:r>
            <a:r>
              <a:rPr dirty="0" sz="1450" spc="-20">
                <a:latin typeface="Century Gothic"/>
                <a:cs typeface="Century Gothic"/>
              </a:rPr>
              <a:t>1805</a:t>
            </a:r>
            <a:endParaRPr sz="145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2779" y="5538215"/>
            <a:ext cx="3515867" cy="673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0699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140"/>
              </a:spcBef>
            </a:pPr>
            <a:r>
              <a:rPr dirty="0" sz="2600" spc="-10" b="0">
                <a:solidFill>
                  <a:srgbClr val="168DBB"/>
                </a:solidFill>
                <a:latin typeface="Century Gothic"/>
                <a:cs typeface="Century Gothic"/>
              </a:rPr>
              <a:t>Overview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6994" y="2495041"/>
            <a:ext cx="3497579" cy="3051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880" marR="5080" indent="-424815">
              <a:lnSpc>
                <a:spcPct val="100400"/>
              </a:lnSpc>
              <a:spcBef>
                <a:spcPts val="95"/>
              </a:spcBef>
              <a:buClr>
                <a:srgbClr val="343434"/>
              </a:buClr>
              <a:buAutoNum type="arabicPeriod"/>
              <a:tabLst>
                <a:tab pos="436880" algn="l"/>
                <a:tab pos="437515" algn="l"/>
              </a:tabLst>
            </a:pP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Anticipated</a:t>
            </a:r>
            <a:r>
              <a:rPr dirty="0" sz="2300" spc="1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changes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to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NPDES permits </a:t>
            </a:r>
            <a:r>
              <a:rPr dirty="0" sz="2300" spc="-25">
                <a:solidFill>
                  <a:srgbClr val="3F3F3F"/>
                </a:solidFill>
                <a:latin typeface="Century Gothic"/>
                <a:cs typeface="Century Gothic"/>
              </a:rPr>
              <a:t>due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to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Statewide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Toxicity Provisions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43434"/>
              </a:buClr>
              <a:buFont typeface="Century Gothic"/>
              <a:buAutoNum type="arabicPeriod"/>
            </a:pPr>
            <a:endParaRPr sz="3600">
              <a:latin typeface="Century Gothic"/>
              <a:cs typeface="Century Gothic"/>
            </a:endParaRPr>
          </a:p>
          <a:p>
            <a:pPr marL="436880" marR="57785" indent="-424815">
              <a:lnSpc>
                <a:spcPct val="100400"/>
              </a:lnSpc>
              <a:buClr>
                <a:srgbClr val="343434"/>
              </a:buClr>
              <a:buAutoNum type="arabicPeriod"/>
              <a:tabLst>
                <a:tab pos="436880" algn="l"/>
                <a:tab pos="437515" algn="l"/>
              </a:tabLst>
            </a:pP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Statewide </a:t>
            </a:r>
            <a:r>
              <a:rPr dirty="0" sz="2300" i="1">
                <a:solidFill>
                  <a:srgbClr val="3F3F3F"/>
                </a:solidFill>
                <a:latin typeface="Century Gothic"/>
                <a:cs typeface="Century Gothic"/>
              </a:rPr>
              <a:t>Ceriodaphnia</a:t>
            </a:r>
            <a:r>
              <a:rPr dirty="0" sz="2300" spc="10" i="1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 spc="-10" i="1">
                <a:solidFill>
                  <a:srgbClr val="3F3F3F"/>
                </a:solidFill>
                <a:latin typeface="Century Gothic"/>
                <a:cs typeface="Century Gothic"/>
              </a:rPr>
              <a:t>dubia</a:t>
            </a:r>
            <a:r>
              <a:rPr dirty="0" sz="2300" spc="-10" i="1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special</a:t>
            </a:r>
            <a:r>
              <a:rPr dirty="0" sz="2300" spc="-1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study</a:t>
            </a:r>
            <a:r>
              <a:rPr dirty="0" sz="2300" spc="-2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update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247" y="2550414"/>
            <a:ext cx="2884932" cy="292150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6179" y="1525016"/>
            <a:ext cx="516001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Statewide</a:t>
            </a:r>
            <a:r>
              <a:rPr dirty="0" spc="-3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Toxicity</a:t>
            </a:r>
            <a:r>
              <a:rPr dirty="0" spc="-30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Provisions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0813" y="2491231"/>
            <a:ext cx="3853815" cy="1337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275" marR="5080" indent="-283210">
              <a:lnSpc>
                <a:spcPct val="101499"/>
              </a:lnSpc>
              <a:spcBef>
                <a:spcPts val="9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-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New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Policy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Effective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May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1, </a:t>
            </a:r>
            <a:r>
              <a:rPr dirty="0" sz="1950" spc="-20">
                <a:solidFill>
                  <a:srgbClr val="28246B"/>
                </a:solidFill>
                <a:latin typeface="Century Gothic"/>
                <a:cs typeface="Century Gothic"/>
              </a:rPr>
              <a:t>2023</a:t>
            </a:r>
            <a:endParaRPr sz="1950">
              <a:latin typeface="Century Gothic"/>
              <a:cs typeface="Century Gothic"/>
            </a:endParaRPr>
          </a:p>
          <a:p>
            <a:pPr marL="295275" marR="332105" indent="-283210">
              <a:lnSpc>
                <a:spcPct val="101499"/>
              </a:lnSpc>
              <a:spcBef>
                <a:spcPts val="819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Added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NPDES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permit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at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renewal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51182" y="2371587"/>
            <a:ext cx="4283075" cy="377634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Consistent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Requirements</a:t>
            </a:r>
            <a:endParaRPr sz="1950">
              <a:latin typeface="Century Gothic"/>
              <a:cs typeface="Century Gothic"/>
            </a:endParaRPr>
          </a:p>
          <a:p>
            <a:pPr marL="624840" marR="55880" indent="-235585">
              <a:lnSpc>
                <a:spcPct val="101499"/>
              </a:lnSpc>
              <a:spcBef>
                <a:spcPts val="8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Numeric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effluent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limitations</a:t>
            </a:r>
            <a:r>
              <a:rPr dirty="0" sz="1950" spc="9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or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targets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acute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and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chronic</a:t>
            </a:r>
            <a:endParaRPr sz="195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Reasonable</a:t>
            </a:r>
            <a:r>
              <a:rPr dirty="0" sz="1950" spc="1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Potential</a:t>
            </a:r>
            <a:r>
              <a:rPr dirty="0" sz="195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Analysis</a:t>
            </a:r>
            <a:endParaRPr sz="1950">
              <a:latin typeface="Century Gothic"/>
              <a:cs typeface="Century Gothic"/>
            </a:endParaRPr>
          </a:p>
          <a:p>
            <a:pPr marL="624840" marR="33655" indent="-235585">
              <a:lnSpc>
                <a:spcPct val="101499"/>
              </a:lnSpc>
              <a:spcBef>
                <a:spcPts val="819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Monitoring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Routine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&amp;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follow-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up</a:t>
            </a:r>
            <a:endParaRPr sz="195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Significant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(TST)</a:t>
            </a:r>
            <a:endParaRPr sz="195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86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Sensitive</a:t>
            </a:r>
            <a:r>
              <a:rPr dirty="0" sz="1950" spc="9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9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species</a:t>
            </a:r>
            <a:endParaRPr sz="1950">
              <a:latin typeface="Century Gothic"/>
              <a:cs typeface="Century Gothic"/>
            </a:endParaRPr>
          </a:p>
          <a:p>
            <a:pPr marL="624840" marR="5080" indent="-235585">
              <a:lnSpc>
                <a:spcPct val="101499"/>
              </a:lnSpc>
              <a:spcBef>
                <a:spcPts val="8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1950" spc="1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Reduction</a:t>
            </a:r>
            <a:r>
              <a:rPr dirty="0" sz="1950" spc="1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Evaluations (TREs)</a:t>
            </a:r>
            <a:endParaRPr sz="195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056" y="3879221"/>
            <a:ext cx="4253230" cy="2756535"/>
            <a:chOff x="67056" y="3879221"/>
            <a:chExt cx="4253230" cy="27565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408" y="3886962"/>
              <a:ext cx="2952750" cy="23926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55597" y="3883152"/>
              <a:ext cx="2960370" cy="2400300"/>
            </a:xfrm>
            <a:custGeom>
              <a:avLst/>
              <a:gdLst/>
              <a:ahLst/>
              <a:cxnLst/>
              <a:rect l="l" t="t" r="r" b="b"/>
              <a:pathLst>
                <a:path w="2960370" h="2400300">
                  <a:moveTo>
                    <a:pt x="0" y="2400300"/>
                  </a:moveTo>
                  <a:lnTo>
                    <a:pt x="0" y="0"/>
                  </a:lnTo>
                  <a:lnTo>
                    <a:pt x="2960369" y="0"/>
                  </a:lnTo>
                  <a:lnTo>
                    <a:pt x="2960370" y="2400300"/>
                  </a:lnTo>
                  <a:lnTo>
                    <a:pt x="0" y="2400300"/>
                  </a:lnTo>
                  <a:close/>
                </a:path>
              </a:pathLst>
            </a:custGeom>
            <a:ln w="7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" y="6274307"/>
              <a:ext cx="1866138" cy="36118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608" y="1414525"/>
            <a:ext cx="287020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Basic</a:t>
            </a:r>
            <a:r>
              <a:rPr dirty="0" spc="-20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Concepts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1295" marR="763905" indent="-189230">
              <a:lnSpc>
                <a:spcPct val="101499"/>
              </a:lnSpc>
              <a:spcBef>
                <a:spcPts val="9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IWC</a:t>
            </a:r>
            <a:r>
              <a:rPr dirty="0" sz="1950" spc="35"/>
              <a:t> </a:t>
            </a:r>
            <a:r>
              <a:rPr dirty="0" sz="1950"/>
              <a:t>=</a:t>
            </a:r>
            <a:r>
              <a:rPr dirty="0" sz="1950" spc="50"/>
              <a:t> </a:t>
            </a:r>
            <a:r>
              <a:rPr dirty="0" sz="1950"/>
              <a:t>%</a:t>
            </a:r>
            <a:r>
              <a:rPr dirty="0" sz="1950" spc="55"/>
              <a:t> </a:t>
            </a:r>
            <a:r>
              <a:rPr dirty="0" sz="1950"/>
              <a:t>Effluent</a:t>
            </a:r>
            <a:r>
              <a:rPr dirty="0" sz="1950" spc="35"/>
              <a:t> </a:t>
            </a:r>
            <a:r>
              <a:rPr dirty="0" sz="1950"/>
              <a:t>used</a:t>
            </a:r>
            <a:r>
              <a:rPr dirty="0" sz="1950" spc="75"/>
              <a:t> </a:t>
            </a:r>
            <a:r>
              <a:rPr dirty="0" sz="1950" spc="-25"/>
              <a:t>for </a:t>
            </a:r>
            <a:r>
              <a:rPr dirty="0" sz="1950"/>
              <a:t>compliance</a:t>
            </a:r>
            <a:r>
              <a:rPr dirty="0" sz="1950" spc="45"/>
              <a:t> </a:t>
            </a:r>
            <a:r>
              <a:rPr dirty="0" sz="1950"/>
              <a:t>tests</a:t>
            </a:r>
            <a:r>
              <a:rPr dirty="0" sz="1950" spc="70"/>
              <a:t> </a:t>
            </a:r>
            <a:r>
              <a:rPr dirty="0" sz="1950"/>
              <a:t>&amp;</a:t>
            </a:r>
            <a:r>
              <a:rPr dirty="0" sz="1950" spc="65"/>
              <a:t> </a:t>
            </a:r>
            <a:r>
              <a:rPr dirty="0" sz="1950" spc="-10"/>
              <a:t>effluent limits/targets</a:t>
            </a:r>
            <a:endParaRPr sz="1950">
              <a:latin typeface="Wingdings 3"/>
              <a:cs typeface="Wingdings 3"/>
            </a:endParaRPr>
          </a:p>
          <a:p>
            <a:pPr marL="389890">
              <a:lnSpc>
                <a:spcPct val="100000"/>
              </a:lnSpc>
              <a:spcBef>
                <a:spcPts val="85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100%</a:t>
            </a:r>
            <a:r>
              <a:rPr dirty="0" sz="1950" spc="105"/>
              <a:t> </a:t>
            </a:r>
            <a:r>
              <a:rPr dirty="0" sz="1950"/>
              <a:t>for</a:t>
            </a:r>
            <a:r>
              <a:rPr dirty="0" sz="1950" spc="125"/>
              <a:t> </a:t>
            </a:r>
            <a:r>
              <a:rPr dirty="0" sz="1950"/>
              <a:t>effluent-</a:t>
            </a:r>
            <a:r>
              <a:rPr dirty="0" sz="1950" spc="-10"/>
              <a:t>dominated</a:t>
            </a:r>
            <a:endParaRPr sz="1950">
              <a:latin typeface="Wingdings 3"/>
              <a:cs typeface="Wingdings 3"/>
            </a:endParaRPr>
          </a:p>
          <a:p>
            <a:pPr marL="389890">
              <a:lnSpc>
                <a:spcPct val="100000"/>
              </a:lnSpc>
              <a:spcBef>
                <a:spcPts val="865"/>
              </a:spcBef>
            </a:pPr>
            <a:r>
              <a:rPr dirty="0" sz="1950" spc="55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55"/>
              <a:t>&lt;</a:t>
            </a:r>
            <a:r>
              <a:rPr dirty="0" sz="1950" spc="10"/>
              <a:t> </a:t>
            </a:r>
            <a:r>
              <a:rPr dirty="0" sz="1950"/>
              <a:t>100%</a:t>
            </a:r>
            <a:r>
              <a:rPr dirty="0" sz="1950" spc="15"/>
              <a:t> </a:t>
            </a:r>
            <a:r>
              <a:rPr dirty="0" sz="1950"/>
              <a:t>if</a:t>
            </a:r>
            <a:r>
              <a:rPr dirty="0" sz="1950" spc="15"/>
              <a:t> </a:t>
            </a:r>
            <a:r>
              <a:rPr dirty="0" sz="1950"/>
              <a:t>dilution</a:t>
            </a:r>
            <a:r>
              <a:rPr dirty="0" sz="1950" spc="10"/>
              <a:t> </a:t>
            </a:r>
            <a:r>
              <a:rPr dirty="0" sz="1950" spc="-10"/>
              <a:t>available</a:t>
            </a:r>
            <a:endParaRPr sz="1950">
              <a:latin typeface="Wingdings 3"/>
              <a:cs typeface="Wingdings 3"/>
            </a:endParaRPr>
          </a:p>
          <a:p>
            <a:pPr marL="767080">
              <a:lnSpc>
                <a:spcPct val="100000"/>
              </a:lnSpc>
              <a:spcBef>
                <a:spcPts val="86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Dilution</a:t>
            </a:r>
            <a:r>
              <a:rPr dirty="0" sz="1950" spc="35"/>
              <a:t> </a:t>
            </a:r>
            <a:r>
              <a:rPr dirty="0" sz="1950" spc="-10"/>
              <a:t>study</a:t>
            </a:r>
            <a:endParaRPr sz="1950">
              <a:latin typeface="Wingdings 3"/>
              <a:cs typeface="Wingdings 3"/>
            </a:endParaRPr>
          </a:p>
          <a:p>
            <a:pPr marL="955675" marR="5080" indent="-189230">
              <a:lnSpc>
                <a:spcPct val="101499"/>
              </a:lnSpc>
              <a:spcBef>
                <a:spcPts val="8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/>
              <a:t>Regional</a:t>
            </a:r>
            <a:r>
              <a:rPr dirty="0" sz="1950" spc="50"/>
              <a:t> </a:t>
            </a:r>
            <a:r>
              <a:rPr dirty="0" sz="1950"/>
              <a:t>Water</a:t>
            </a:r>
            <a:r>
              <a:rPr dirty="0" sz="1950" spc="55"/>
              <a:t> </a:t>
            </a:r>
            <a:r>
              <a:rPr dirty="0" sz="1950"/>
              <a:t>Board</a:t>
            </a:r>
            <a:r>
              <a:rPr dirty="0" sz="1950" spc="55"/>
              <a:t> </a:t>
            </a:r>
            <a:r>
              <a:rPr dirty="0" sz="1950" spc="-10"/>
              <a:t>issue </a:t>
            </a:r>
            <a:r>
              <a:rPr dirty="0" sz="1950"/>
              <a:t>in</a:t>
            </a:r>
            <a:r>
              <a:rPr dirty="0" sz="1950" spc="20"/>
              <a:t> </a:t>
            </a:r>
            <a:r>
              <a:rPr dirty="0" sz="1950"/>
              <a:t>NPDES</a:t>
            </a:r>
            <a:r>
              <a:rPr dirty="0" sz="1950" spc="40"/>
              <a:t> </a:t>
            </a:r>
            <a:r>
              <a:rPr dirty="0" sz="1950" spc="-10"/>
              <a:t>permit</a:t>
            </a:r>
            <a:endParaRPr sz="1950">
              <a:latin typeface="Wingdings 3"/>
              <a:cs typeface="Wingdings 3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37631" y="2003574"/>
            <a:ext cx="658749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Instream</a:t>
            </a:r>
            <a:r>
              <a:rPr dirty="0" sz="1950" spc="5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Waste</a:t>
            </a:r>
            <a:r>
              <a:rPr dirty="0" sz="1950" spc="7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Concentration</a:t>
            </a:r>
            <a:r>
              <a:rPr dirty="0" sz="1950" spc="7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(IWC),</a:t>
            </a:r>
            <a:r>
              <a:rPr dirty="0" sz="1950" spc="5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Test</a:t>
            </a:r>
            <a:r>
              <a:rPr dirty="0" sz="1950" spc="7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Species,</a:t>
            </a:r>
            <a:r>
              <a:rPr dirty="0" sz="1950" spc="7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3F3F3F"/>
                </a:solidFill>
                <a:latin typeface="Century Gothic"/>
                <a:cs typeface="Century Gothic"/>
              </a:rPr>
              <a:t>TST</a:t>
            </a:r>
            <a:endParaRPr sz="195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397502" y="2608967"/>
            <a:ext cx="4184650" cy="2207260"/>
            <a:chOff x="4397502" y="2608967"/>
            <a:chExt cx="4184650" cy="22072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7390" y="2617469"/>
              <a:ext cx="2786633" cy="218998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782818" y="2612897"/>
              <a:ext cx="2795270" cy="2199640"/>
            </a:xfrm>
            <a:custGeom>
              <a:avLst/>
              <a:gdLst/>
              <a:ahLst/>
              <a:cxnLst/>
              <a:rect l="l" t="t" r="r" b="b"/>
              <a:pathLst>
                <a:path w="2795270" h="2199640">
                  <a:moveTo>
                    <a:pt x="0" y="2199132"/>
                  </a:moveTo>
                  <a:lnTo>
                    <a:pt x="0" y="0"/>
                  </a:lnTo>
                  <a:lnTo>
                    <a:pt x="2795016" y="0"/>
                  </a:lnTo>
                  <a:lnTo>
                    <a:pt x="2795016" y="2199131"/>
                  </a:lnTo>
                  <a:lnTo>
                    <a:pt x="0" y="2199132"/>
                  </a:lnTo>
                  <a:close/>
                </a:path>
              </a:pathLst>
            </a:custGeom>
            <a:ln w="7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97502" y="2906267"/>
              <a:ext cx="2952115" cy="1417320"/>
            </a:xfrm>
            <a:custGeom>
              <a:avLst/>
              <a:gdLst/>
              <a:ahLst/>
              <a:cxnLst/>
              <a:rect l="l" t="t" r="r" b="b"/>
              <a:pathLst>
                <a:path w="2952115" h="1417320">
                  <a:moveTo>
                    <a:pt x="1077467" y="1328928"/>
                  </a:moveTo>
                  <a:lnTo>
                    <a:pt x="1077467" y="6857"/>
                  </a:lnTo>
                  <a:lnTo>
                    <a:pt x="1070609" y="0"/>
                  </a:lnTo>
                  <a:lnTo>
                    <a:pt x="6857" y="0"/>
                  </a:lnTo>
                  <a:lnTo>
                    <a:pt x="0" y="6858"/>
                  </a:lnTo>
                  <a:lnTo>
                    <a:pt x="0" y="24384"/>
                  </a:lnTo>
                  <a:lnTo>
                    <a:pt x="6857" y="31242"/>
                  </a:lnTo>
                  <a:lnTo>
                    <a:pt x="1046226" y="31241"/>
                  </a:lnTo>
                  <a:lnTo>
                    <a:pt x="1046226" y="15239"/>
                  </a:lnTo>
                  <a:lnTo>
                    <a:pt x="1062227" y="31241"/>
                  </a:lnTo>
                  <a:lnTo>
                    <a:pt x="1062227" y="1328928"/>
                  </a:lnTo>
                  <a:lnTo>
                    <a:pt x="1077467" y="1328928"/>
                  </a:lnTo>
                  <a:close/>
                </a:path>
                <a:path w="2952115" h="1417320">
                  <a:moveTo>
                    <a:pt x="1062227" y="31241"/>
                  </a:moveTo>
                  <a:lnTo>
                    <a:pt x="1046226" y="15239"/>
                  </a:lnTo>
                  <a:lnTo>
                    <a:pt x="1046226" y="31241"/>
                  </a:lnTo>
                  <a:lnTo>
                    <a:pt x="1062227" y="31241"/>
                  </a:lnTo>
                  <a:close/>
                </a:path>
                <a:path w="2952115" h="1417320">
                  <a:moveTo>
                    <a:pt x="1077468" y="1360170"/>
                  </a:moveTo>
                  <a:lnTo>
                    <a:pt x="1077467" y="1344930"/>
                  </a:lnTo>
                  <a:lnTo>
                    <a:pt x="1062227" y="1328928"/>
                  </a:lnTo>
                  <a:lnTo>
                    <a:pt x="1062227" y="31241"/>
                  </a:lnTo>
                  <a:lnTo>
                    <a:pt x="1046226" y="31241"/>
                  </a:lnTo>
                  <a:lnTo>
                    <a:pt x="1046226" y="1353312"/>
                  </a:lnTo>
                  <a:lnTo>
                    <a:pt x="1053083" y="1360170"/>
                  </a:lnTo>
                  <a:lnTo>
                    <a:pt x="1077468" y="1360170"/>
                  </a:lnTo>
                  <a:close/>
                </a:path>
                <a:path w="2952115" h="1417320">
                  <a:moveTo>
                    <a:pt x="2890160" y="1344548"/>
                  </a:moveTo>
                  <a:lnTo>
                    <a:pt x="2863257" y="1328927"/>
                  </a:lnTo>
                  <a:lnTo>
                    <a:pt x="1062227" y="1328928"/>
                  </a:lnTo>
                  <a:lnTo>
                    <a:pt x="1077467" y="1344930"/>
                  </a:lnTo>
                  <a:lnTo>
                    <a:pt x="1077468" y="1360170"/>
                  </a:lnTo>
                  <a:lnTo>
                    <a:pt x="2863257" y="1360169"/>
                  </a:lnTo>
                  <a:lnTo>
                    <a:pt x="2890160" y="1344548"/>
                  </a:lnTo>
                  <a:close/>
                </a:path>
                <a:path w="2952115" h="1417320">
                  <a:moveTo>
                    <a:pt x="2924606" y="1328927"/>
                  </a:moveTo>
                  <a:lnTo>
                    <a:pt x="2834640" y="1276349"/>
                  </a:lnTo>
                  <a:lnTo>
                    <a:pt x="2828627" y="1274183"/>
                  </a:lnTo>
                  <a:lnTo>
                    <a:pt x="2822543" y="1274444"/>
                  </a:lnTo>
                  <a:lnTo>
                    <a:pt x="2817173" y="1276992"/>
                  </a:lnTo>
                  <a:lnTo>
                    <a:pt x="2813304" y="1281683"/>
                  </a:lnTo>
                  <a:lnTo>
                    <a:pt x="2811137" y="1287589"/>
                  </a:lnTo>
                  <a:lnTo>
                    <a:pt x="2811398" y="1293494"/>
                  </a:lnTo>
                  <a:lnTo>
                    <a:pt x="2813946" y="1298828"/>
                  </a:lnTo>
                  <a:lnTo>
                    <a:pt x="2818638" y="1303019"/>
                  </a:lnTo>
                  <a:lnTo>
                    <a:pt x="2863257" y="1328927"/>
                  </a:lnTo>
                  <a:lnTo>
                    <a:pt x="2924606" y="1328927"/>
                  </a:lnTo>
                  <a:close/>
                </a:path>
                <a:path w="2952115" h="1417320">
                  <a:moveTo>
                    <a:pt x="2925910" y="1360169"/>
                  </a:moveTo>
                  <a:lnTo>
                    <a:pt x="2863257" y="1360169"/>
                  </a:lnTo>
                  <a:lnTo>
                    <a:pt x="2818638" y="1386077"/>
                  </a:lnTo>
                  <a:lnTo>
                    <a:pt x="2813946" y="1390268"/>
                  </a:lnTo>
                  <a:lnTo>
                    <a:pt x="2811398" y="1395602"/>
                  </a:lnTo>
                  <a:lnTo>
                    <a:pt x="2811137" y="1401508"/>
                  </a:lnTo>
                  <a:lnTo>
                    <a:pt x="2813304" y="1407413"/>
                  </a:lnTo>
                  <a:lnTo>
                    <a:pt x="2817114" y="1415033"/>
                  </a:lnTo>
                  <a:lnTo>
                    <a:pt x="2827020" y="1417319"/>
                  </a:lnTo>
                  <a:lnTo>
                    <a:pt x="2834640" y="1413509"/>
                  </a:lnTo>
                  <a:lnTo>
                    <a:pt x="2925910" y="1360169"/>
                  </a:lnTo>
                  <a:close/>
                </a:path>
                <a:path w="2952115" h="1417320">
                  <a:moveTo>
                    <a:pt x="2951988" y="1344930"/>
                  </a:moveTo>
                  <a:lnTo>
                    <a:pt x="2924606" y="1328927"/>
                  </a:lnTo>
                  <a:lnTo>
                    <a:pt x="2863257" y="1328927"/>
                  </a:lnTo>
                  <a:lnTo>
                    <a:pt x="2890160" y="1344548"/>
                  </a:lnTo>
                  <a:lnTo>
                    <a:pt x="2913126" y="1331213"/>
                  </a:lnTo>
                  <a:lnTo>
                    <a:pt x="2913126" y="1360169"/>
                  </a:lnTo>
                  <a:lnTo>
                    <a:pt x="2925910" y="1360169"/>
                  </a:lnTo>
                  <a:lnTo>
                    <a:pt x="2935485" y="1354574"/>
                  </a:lnTo>
                  <a:lnTo>
                    <a:pt x="2936747" y="1353311"/>
                  </a:lnTo>
                  <a:lnTo>
                    <a:pt x="2936747" y="1353836"/>
                  </a:lnTo>
                  <a:lnTo>
                    <a:pt x="2951988" y="1344930"/>
                  </a:lnTo>
                  <a:close/>
                </a:path>
                <a:path w="2952115" h="1417320">
                  <a:moveTo>
                    <a:pt x="2913126" y="1360169"/>
                  </a:moveTo>
                  <a:lnTo>
                    <a:pt x="2913126" y="1357883"/>
                  </a:lnTo>
                  <a:lnTo>
                    <a:pt x="2890160" y="1344548"/>
                  </a:lnTo>
                  <a:lnTo>
                    <a:pt x="2863257" y="1360169"/>
                  </a:lnTo>
                  <a:lnTo>
                    <a:pt x="2913126" y="1360169"/>
                  </a:lnTo>
                  <a:close/>
                </a:path>
                <a:path w="2952115" h="1417320">
                  <a:moveTo>
                    <a:pt x="2913126" y="1357883"/>
                  </a:moveTo>
                  <a:lnTo>
                    <a:pt x="2913126" y="1331213"/>
                  </a:lnTo>
                  <a:lnTo>
                    <a:pt x="2890160" y="1344548"/>
                  </a:lnTo>
                  <a:lnTo>
                    <a:pt x="2913126" y="1357883"/>
                  </a:lnTo>
                  <a:close/>
                </a:path>
                <a:path w="2952115" h="1417320">
                  <a:moveTo>
                    <a:pt x="2936747" y="1336023"/>
                  </a:moveTo>
                  <a:lnTo>
                    <a:pt x="2936747" y="1335786"/>
                  </a:lnTo>
                  <a:lnTo>
                    <a:pt x="2929890" y="1328927"/>
                  </a:lnTo>
                  <a:lnTo>
                    <a:pt x="2924606" y="1328927"/>
                  </a:lnTo>
                  <a:lnTo>
                    <a:pt x="2936747" y="1336023"/>
                  </a:lnTo>
                  <a:close/>
                </a:path>
                <a:path w="2952115" h="1417320">
                  <a:moveTo>
                    <a:pt x="2935485" y="1354574"/>
                  </a:moveTo>
                  <a:lnTo>
                    <a:pt x="2925910" y="1360169"/>
                  </a:lnTo>
                  <a:lnTo>
                    <a:pt x="2929890" y="1360169"/>
                  </a:lnTo>
                  <a:lnTo>
                    <a:pt x="2935485" y="1354574"/>
                  </a:lnTo>
                  <a:close/>
                </a:path>
                <a:path w="2952115" h="1417320">
                  <a:moveTo>
                    <a:pt x="2936747" y="1353836"/>
                  </a:moveTo>
                  <a:lnTo>
                    <a:pt x="2936747" y="1353311"/>
                  </a:lnTo>
                  <a:lnTo>
                    <a:pt x="2935485" y="1354574"/>
                  </a:lnTo>
                  <a:lnTo>
                    <a:pt x="2936747" y="1353836"/>
                  </a:lnTo>
                  <a:close/>
                </a:path>
              </a:pathLst>
            </a:custGeom>
            <a:solidFill>
              <a:srgbClr val="E732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259578" y="4887709"/>
            <a:ext cx="4109085" cy="154686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with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most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Sensitive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Species</a:t>
            </a:r>
            <a:endParaRPr sz="1950">
              <a:latin typeface="Century Gothic"/>
              <a:cs typeface="Century Gothic"/>
            </a:endParaRPr>
          </a:p>
          <a:p>
            <a:pPr marL="201295" marR="5080" indent="-189230">
              <a:lnSpc>
                <a:spcPct val="101499"/>
              </a:lnSpc>
              <a:spcBef>
                <a:spcPts val="8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Significant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(TST)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=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New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Statistical</a:t>
            </a:r>
            <a:r>
              <a:rPr dirty="0" sz="1950" spc="3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Analysis</a:t>
            </a:r>
            <a:endParaRPr sz="1950">
              <a:latin typeface="Century Gothic"/>
              <a:cs typeface="Century Gothic"/>
            </a:endParaRPr>
          </a:p>
          <a:p>
            <a:pPr marL="342265">
              <a:lnSpc>
                <a:spcPct val="10000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PASS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or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FAIL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outcome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472" y="1268222"/>
            <a:ext cx="657352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Reasonable</a:t>
            </a:r>
            <a:r>
              <a:rPr dirty="0" spc="-1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Potential</a:t>
            </a:r>
            <a:r>
              <a:rPr dirty="0" spc="-1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Analysis</a:t>
            </a:r>
            <a:r>
              <a:rPr dirty="0" spc="10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(RPA)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4633" y="2222233"/>
            <a:ext cx="3841750" cy="154686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Acute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endParaRPr sz="195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86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Regional</a:t>
            </a:r>
            <a:r>
              <a:rPr dirty="0" sz="1950" spc="10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Board</a:t>
            </a:r>
            <a:r>
              <a:rPr dirty="0" sz="195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Discretion</a:t>
            </a:r>
            <a:endParaRPr sz="1950">
              <a:latin typeface="Century Gothic"/>
              <a:cs typeface="Century Gothic"/>
            </a:endParaRPr>
          </a:p>
          <a:p>
            <a:pPr marL="624840" marR="5080" indent="-235585">
              <a:lnSpc>
                <a:spcPct val="101499"/>
              </a:lnSpc>
              <a:spcBef>
                <a:spcPts val="8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Can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forego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RPA</a:t>
            </a:r>
            <a:r>
              <a:rPr dirty="0" sz="195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&amp;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Effluent Limits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941" y="4128515"/>
            <a:ext cx="1486661" cy="186613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360670" y="2735579"/>
            <a:ext cx="4183379" cy="1277620"/>
            <a:chOff x="5360670" y="2735579"/>
            <a:chExt cx="4183379" cy="1277620"/>
          </a:xfrm>
        </p:grpSpPr>
        <p:sp>
          <p:nvSpPr>
            <p:cNvPr id="6" name="object 6" descr=""/>
            <p:cNvSpPr/>
            <p:nvPr/>
          </p:nvSpPr>
          <p:spPr>
            <a:xfrm>
              <a:off x="5360670" y="3313461"/>
              <a:ext cx="4183379" cy="31750"/>
            </a:xfrm>
            <a:custGeom>
              <a:avLst/>
              <a:gdLst/>
              <a:ahLst/>
              <a:cxnLst/>
              <a:rect l="l" t="t" r="r" b="b"/>
              <a:pathLst>
                <a:path w="4183379" h="31750">
                  <a:moveTo>
                    <a:pt x="0" y="0"/>
                  </a:moveTo>
                  <a:lnTo>
                    <a:pt x="0" y="31432"/>
                  </a:lnTo>
                  <a:lnTo>
                    <a:pt x="4183379" y="31432"/>
                  </a:lnTo>
                  <a:lnTo>
                    <a:pt x="41833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66004" y="2735579"/>
              <a:ext cx="0" cy="1276350"/>
            </a:xfrm>
            <a:custGeom>
              <a:avLst/>
              <a:gdLst/>
              <a:ahLst/>
              <a:cxnLst/>
              <a:rect l="l" t="t" r="r" b="b"/>
              <a:pathLst>
                <a:path w="0" h="1276350">
                  <a:moveTo>
                    <a:pt x="0" y="0"/>
                  </a:moveTo>
                  <a:lnTo>
                    <a:pt x="0" y="127635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538716" y="2735579"/>
              <a:ext cx="0" cy="1276350"/>
            </a:xfrm>
            <a:custGeom>
              <a:avLst/>
              <a:gdLst/>
              <a:ahLst/>
              <a:cxnLst/>
              <a:rect l="l" t="t" r="r" b="b"/>
              <a:pathLst>
                <a:path w="0" h="1276350">
                  <a:moveTo>
                    <a:pt x="0" y="0"/>
                  </a:moveTo>
                  <a:lnTo>
                    <a:pt x="0" y="127635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60670" y="2740913"/>
              <a:ext cx="4183379" cy="0"/>
            </a:xfrm>
            <a:custGeom>
              <a:avLst/>
              <a:gdLst/>
              <a:ahLst/>
              <a:cxnLst/>
              <a:rect l="l" t="t" r="r" b="b"/>
              <a:pathLst>
                <a:path w="4183379" h="0">
                  <a:moveTo>
                    <a:pt x="0" y="0"/>
                  </a:moveTo>
                  <a:lnTo>
                    <a:pt x="4183379" y="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60670" y="4007357"/>
              <a:ext cx="4183379" cy="0"/>
            </a:xfrm>
            <a:custGeom>
              <a:avLst/>
              <a:gdLst/>
              <a:ahLst/>
              <a:cxnLst/>
              <a:rect l="l" t="t" r="r" b="b"/>
              <a:pathLst>
                <a:path w="4183379" h="0">
                  <a:moveTo>
                    <a:pt x="0" y="0"/>
                  </a:moveTo>
                  <a:lnTo>
                    <a:pt x="4183379" y="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366003" y="2740914"/>
            <a:ext cx="4173220" cy="588645"/>
          </a:xfrm>
          <a:prstGeom prst="rect">
            <a:avLst/>
          </a:prstGeom>
          <a:solidFill>
            <a:srgbClr val="343434"/>
          </a:solidFill>
        </p:spPr>
        <p:txBody>
          <a:bodyPr wrap="square" lIns="0" tIns="34290" rIns="0" bIns="0" rtlCol="0" vert="horz">
            <a:spAutoFit/>
          </a:bodyPr>
          <a:lstStyle/>
          <a:p>
            <a:pPr marL="236854" marR="228600" indent="506730">
              <a:lnSpc>
                <a:spcPct val="100000"/>
              </a:lnSpc>
              <a:spcBef>
                <a:spcPts val="270"/>
              </a:spcBef>
            </a:pP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Authorized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Flow</a:t>
            </a:r>
            <a:r>
              <a:rPr dirty="0" sz="165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≥</a:t>
            </a:r>
            <a:r>
              <a:rPr dirty="0" sz="165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5 mgd </a:t>
            </a:r>
            <a:r>
              <a:rPr dirty="0" sz="1650" spc="-50" b="1">
                <a:solidFill>
                  <a:srgbClr val="FFFFFF"/>
                </a:solidFill>
                <a:latin typeface="Century Gothic"/>
                <a:cs typeface="Century Gothic"/>
              </a:rPr>
              <a:t>&amp;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Industrial</a:t>
            </a:r>
            <a:r>
              <a:rPr dirty="0" sz="165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Pretreatment</a:t>
            </a:r>
            <a:r>
              <a:rPr dirty="0" sz="165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r>
              <a:rPr dirty="0" sz="165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Century Gothic"/>
                <a:cs typeface="Century Gothic"/>
              </a:rPr>
              <a:t>(IPP)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66003" y="3329178"/>
            <a:ext cx="4173220" cy="678180"/>
          </a:xfrm>
          <a:prstGeom prst="rect">
            <a:avLst/>
          </a:prstGeom>
          <a:solidFill>
            <a:srgbClr val="D8D8D8"/>
          </a:solidFill>
        </p:spPr>
        <p:txBody>
          <a:bodyPr wrap="square" lIns="0" tIns="208279" rIns="0" bIns="0" rtlCol="0" vert="horz">
            <a:spAutoFit/>
          </a:bodyPr>
          <a:lstStyle/>
          <a:p>
            <a:pPr marL="352425">
              <a:lnSpc>
                <a:spcPct val="100000"/>
              </a:lnSpc>
              <a:spcBef>
                <a:spcPts val="1639"/>
              </a:spcBef>
            </a:pPr>
            <a:r>
              <a:rPr dirty="0" sz="1650">
                <a:latin typeface="Century Gothic"/>
                <a:cs typeface="Century Gothic"/>
              </a:rPr>
              <a:t>Effluent</a:t>
            </a:r>
            <a:r>
              <a:rPr dirty="0" sz="1650" spc="-5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Limits</a:t>
            </a:r>
            <a:r>
              <a:rPr dirty="0" sz="1650" spc="-50">
                <a:latin typeface="Century Gothic"/>
                <a:cs typeface="Century Gothic"/>
              </a:rPr>
              <a:t> </a:t>
            </a:r>
            <a:r>
              <a:rPr dirty="0" u="sng" sz="165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automatically</a:t>
            </a:r>
            <a:r>
              <a:rPr dirty="0" u="sng" sz="1650" spc="-45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650" spc="-1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issued</a:t>
            </a:r>
            <a:endParaRPr sz="1650">
              <a:latin typeface="Century Gothic"/>
              <a:cs typeface="Century Gothic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360670" y="4392167"/>
            <a:ext cx="4192904" cy="1944370"/>
            <a:chOff x="5360670" y="4392167"/>
            <a:chExt cx="4192904" cy="1944370"/>
          </a:xfrm>
        </p:grpSpPr>
        <p:sp>
          <p:nvSpPr>
            <p:cNvPr id="14" name="object 14" descr=""/>
            <p:cNvSpPr/>
            <p:nvPr/>
          </p:nvSpPr>
          <p:spPr>
            <a:xfrm>
              <a:off x="5360670" y="5031009"/>
              <a:ext cx="4192904" cy="31750"/>
            </a:xfrm>
            <a:custGeom>
              <a:avLst/>
              <a:gdLst/>
              <a:ahLst/>
              <a:cxnLst/>
              <a:rect l="l" t="t" r="r" b="b"/>
              <a:pathLst>
                <a:path w="4192905" h="31750">
                  <a:moveTo>
                    <a:pt x="0" y="0"/>
                  </a:moveTo>
                  <a:lnTo>
                    <a:pt x="0" y="31432"/>
                  </a:lnTo>
                  <a:lnTo>
                    <a:pt x="4192524" y="31432"/>
                  </a:lnTo>
                  <a:lnTo>
                    <a:pt x="41925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366004" y="4392167"/>
              <a:ext cx="0" cy="1944370"/>
            </a:xfrm>
            <a:custGeom>
              <a:avLst/>
              <a:gdLst/>
              <a:ahLst/>
              <a:cxnLst/>
              <a:rect l="l" t="t" r="r" b="b"/>
              <a:pathLst>
                <a:path w="0" h="1944370">
                  <a:moveTo>
                    <a:pt x="0" y="0"/>
                  </a:moveTo>
                  <a:lnTo>
                    <a:pt x="0" y="1943862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547860" y="4392167"/>
              <a:ext cx="0" cy="1944370"/>
            </a:xfrm>
            <a:custGeom>
              <a:avLst/>
              <a:gdLst/>
              <a:ahLst/>
              <a:cxnLst/>
              <a:rect l="l" t="t" r="r" b="b"/>
              <a:pathLst>
                <a:path w="0" h="1944370">
                  <a:moveTo>
                    <a:pt x="0" y="0"/>
                  </a:moveTo>
                  <a:lnTo>
                    <a:pt x="0" y="1943862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60670" y="4397501"/>
              <a:ext cx="4192904" cy="0"/>
            </a:xfrm>
            <a:custGeom>
              <a:avLst/>
              <a:gdLst/>
              <a:ahLst/>
              <a:cxnLst/>
              <a:rect l="l" t="t" r="r" b="b"/>
              <a:pathLst>
                <a:path w="4192904" h="0">
                  <a:moveTo>
                    <a:pt x="0" y="0"/>
                  </a:moveTo>
                  <a:lnTo>
                    <a:pt x="4192524" y="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60670" y="6330695"/>
              <a:ext cx="4192904" cy="0"/>
            </a:xfrm>
            <a:custGeom>
              <a:avLst/>
              <a:gdLst/>
              <a:ahLst/>
              <a:cxnLst/>
              <a:rect l="l" t="t" r="r" b="b"/>
              <a:pathLst>
                <a:path w="4192904" h="0">
                  <a:moveTo>
                    <a:pt x="0" y="0"/>
                  </a:moveTo>
                  <a:lnTo>
                    <a:pt x="4192524" y="0"/>
                  </a:lnTo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366003" y="4397502"/>
            <a:ext cx="4182110" cy="649605"/>
          </a:xfrm>
          <a:prstGeom prst="rect">
            <a:avLst/>
          </a:prstGeom>
          <a:solidFill>
            <a:srgbClr val="343434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Century Gothic"/>
                <a:cs typeface="Century Gothic"/>
              </a:rPr>
              <a:t>Others:</a:t>
            </a:r>
            <a:endParaRPr sz="1650">
              <a:latin typeface="Century Gothic"/>
              <a:cs typeface="Century Gothic"/>
            </a:endParaRPr>
          </a:p>
          <a:p>
            <a:pPr algn="ctr" marL="635">
              <a:lnSpc>
                <a:spcPct val="100000"/>
              </a:lnSpc>
            </a:pP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Authorized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Flow</a:t>
            </a:r>
            <a:r>
              <a:rPr dirty="0" sz="165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&lt;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mgd or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Century Gothic"/>
                <a:cs typeface="Century Gothic"/>
              </a:rPr>
              <a:t>IPP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66003" y="5046726"/>
            <a:ext cx="4182110" cy="1283970"/>
          </a:xfrm>
          <a:prstGeom prst="rect">
            <a:avLst/>
          </a:prstGeom>
          <a:solidFill>
            <a:srgbClr val="D8D8D8"/>
          </a:solidFill>
        </p:spPr>
        <p:txBody>
          <a:bodyPr wrap="square" lIns="0" tIns="33020" rIns="0" bIns="0" rtlCol="0" vert="horz">
            <a:spAutoFit/>
          </a:bodyPr>
          <a:lstStyle/>
          <a:p>
            <a:pPr marL="74930" marR="635635">
              <a:lnSpc>
                <a:spcPct val="100000"/>
              </a:lnSpc>
              <a:spcBef>
                <a:spcPts val="260"/>
              </a:spcBef>
            </a:pPr>
            <a:r>
              <a:rPr dirty="0" sz="1650">
                <a:latin typeface="Century Gothic"/>
                <a:cs typeface="Century Gothic"/>
              </a:rPr>
              <a:t>Effluent</a:t>
            </a:r>
            <a:r>
              <a:rPr dirty="0" sz="1650" spc="-2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Limits</a:t>
            </a:r>
            <a:r>
              <a:rPr dirty="0" sz="1650" spc="-2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are</a:t>
            </a:r>
            <a:r>
              <a:rPr dirty="0" sz="1650" spc="-3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issued</a:t>
            </a:r>
            <a:r>
              <a:rPr dirty="0" sz="1650" spc="-15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if</a:t>
            </a:r>
            <a:r>
              <a:rPr dirty="0" sz="1650" spc="-2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in</a:t>
            </a:r>
            <a:r>
              <a:rPr dirty="0" sz="1650" spc="-20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past</a:t>
            </a:r>
            <a:r>
              <a:rPr dirty="0" sz="1650" spc="-25">
                <a:latin typeface="Century Gothic"/>
                <a:cs typeface="Century Gothic"/>
              </a:rPr>
              <a:t> </a:t>
            </a:r>
            <a:r>
              <a:rPr dirty="0" sz="1650" spc="-50">
                <a:latin typeface="Century Gothic"/>
                <a:cs typeface="Century Gothic"/>
              </a:rPr>
              <a:t>5 </a:t>
            </a:r>
            <a:r>
              <a:rPr dirty="0" sz="1650">
                <a:latin typeface="Century Gothic"/>
                <a:cs typeface="Century Gothic"/>
              </a:rPr>
              <a:t>years,</a:t>
            </a:r>
            <a:r>
              <a:rPr dirty="0" sz="1650" spc="-35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any</a:t>
            </a:r>
            <a:r>
              <a:rPr dirty="0" sz="1650" spc="-20">
                <a:latin typeface="Century Gothic"/>
                <a:cs typeface="Century Gothic"/>
              </a:rPr>
              <a:t> </a:t>
            </a:r>
            <a:r>
              <a:rPr dirty="0" sz="1650" spc="-10">
                <a:latin typeface="Century Gothic"/>
                <a:cs typeface="Century Gothic"/>
              </a:rPr>
              <a:t>test*…</a:t>
            </a:r>
            <a:endParaRPr sz="1650">
              <a:latin typeface="Century Gothic"/>
              <a:cs typeface="Century Gothic"/>
            </a:endParaRPr>
          </a:p>
          <a:p>
            <a:pPr marL="310515" indent="-236220">
              <a:lnSpc>
                <a:spcPct val="100000"/>
              </a:lnSpc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dirty="0" sz="1650">
                <a:latin typeface="Century Gothic"/>
                <a:cs typeface="Century Gothic"/>
              </a:rPr>
              <a:t>“FAILs”</a:t>
            </a:r>
            <a:r>
              <a:rPr dirty="0" sz="1650" spc="-25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TST</a:t>
            </a:r>
            <a:r>
              <a:rPr dirty="0" sz="1650" spc="420">
                <a:latin typeface="Century Gothic"/>
                <a:cs typeface="Century Gothic"/>
              </a:rPr>
              <a:t> </a:t>
            </a:r>
            <a:r>
              <a:rPr dirty="0" sz="1650" spc="-25">
                <a:latin typeface="Century Gothic"/>
                <a:cs typeface="Century Gothic"/>
              </a:rPr>
              <a:t>or</a:t>
            </a:r>
            <a:endParaRPr sz="1650">
              <a:latin typeface="Century Gothic"/>
              <a:cs typeface="Century Gothic"/>
            </a:endParaRPr>
          </a:p>
          <a:p>
            <a:pPr marL="310515" indent="-236220">
              <a:lnSpc>
                <a:spcPct val="100000"/>
              </a:lnSpc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dirty="0" sz="1650">
                <a:latin typeface="Century Gothic"/>
                <a:cs typeface="Century Gothic"/>
              </a:rPr>
              <a:t>Exceeded</a:t>
            </a:r>
            <a:r>
              <a:rPr dirty="0" sz="1650" spc="-15">
                <a:latin typeface="Century Gothic"/>
                <a:cs typeface="Century Gothic"/>
              </a:rPr>
              <a:t> </a:t>
            </a:r>
            <a:r>
              <a:rPr dirty="0" sz="1650">
                <a:latin typeface="Century Gothic"/>
                <a:cs typeface="Century Gothic"/>
              </a:rPr>
              <a:t>10%</a:t>
            </a:r>
            <a:r>
              <a:rPr dirty="0" sz="1650" spc="-10">
                <a:latin typeface="Century Gothic"/>
                <a:cs typeface="Century Gothic"/>
              </a:rPr>
              <a:t> effect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38647" y="6491732"/>
            <a:ext cx="433070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*Tests</a:t>
            </a:r>
            <a:r>
              <a:rPr dirty="0" sz="120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conducted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at</a:t>
            </a:r>
            <a:r>
              <a:rPr dirty="0" sz="1200" spc="9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the</a:t>
            </a:r>
            <a:r>
              <a:rPr dirty="0" sz="1200" spc="10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IWC</a:t>
            </a:r>
            <a:r>
              <a:rPr dirty="0" sz="120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using</a:t>
            </a:r>
            <a:r>
              <a:rPr dirty="0" sz="1200" spc="10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most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sensitive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28246B"/>
                </a:solidFill>
                <a:latin typeface="Century Gothic"/>
                <a:cs typeface="Century Gothic"/>
              </a:rPr>
              <a:t>species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277615" y="1867154"/>
            <a:ext cx="35058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Will</a:t>
            </a:r>
            <a:r>
              <a:rPr dirty="0" sz="1950" spc="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you</a:t>
            </a:r>
            <a:r>
              <a:rPr dirty="0" sz="1950" spc="4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get</a:t>
            </a:r>
            <a:r>
              <a:rPr dirty="0" sz="1950" spc="4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an</a:t>
            </a:r>
            <a:r>
              <a:rPr dirty="0" sz="1950" spc="4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3F3F3F"/>
                </a:solidFill>
                <a:latin typeface="Century Gothic"/>
                <a:cs typeface="Century Gothic"/>
              </a:rPr>
              <a:t>effluent</a:t>
            </a:r>
            <a:r>
              <a:rPr dirty="0" sz="1950" spc="4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3F3F3F"/>
                </a:solidFill>
                <a:latin typeface="Century Gothic"/>
                <a:cs typeface="Century Gothic"/>
              </a:rPr>
              <a:t>limit?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325883" y="2331223"/>
            <a:ext cx="24130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1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Chronic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" y="6274308"/>
            <a:ext cx="1862327" cy="361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1895" y="2725673"/>
            <a:ext cx="4274820" cy="3114040"/>
          </a:xfrm>
          <a:prstGeom prst="rect">
            <a:avLst/>
          </a:prstGeom>
          <a:ln w="7861">
            <a:solidFill>
              <a:srgbClr val="25589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358140" marR="182880" indent="-283210">
              <a:lnSpc>
                <a:spcPct val="101499"/>
              </a:lnSpc>
              <a:spcBef>
                <a:spcPts val="254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 spc="-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MDEL</a:t>
            </a:r>
            <a:r>
              <a:rPr dirty="0" sz="1950" spc="45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r>
              <a:rPr dirty="0" sz="1950" spc="50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Maximum</a:t>
            </a:r>
            <a:r>
              <a:rPr dirty="0" sz="1950" spc="40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Daily</a:t>
            </a:r>
            <a:r>
              <a:rPr dirty="0" sz="1950" spc="40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 b="1">
                <a:solidFill>
                  <a:srgbClr val="28246B"/>
                </a:solidFill>
                <a:latin typeface="Century Gothic"/>
                <a:cs typeface="Century Gothic"/>
              </a:rPr>
              <a:t>Effluent Limit</a:t>
            </a:r>
            <a:endParaRPr sz="1950">
              <a:latin typeface="Century Gothic"/>
              <a:cs typeface="Century Gothic"/>
            </a:endParaRPr>
          </a:p>
          <a:p>
            <a:pPr marL="687705" marR="394335" indent="-235585">
              <a:lnSpc>
                <a:spcPct val="101499"/>
              </a:lnSpc>
              <a:spcBef>
                <a:spcPts val="819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test*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may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exhibit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≥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50%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effect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u="heavy" sz="19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survival</a:t>
            </a:r>
            <a:r>
              <a:rPr dirty="0" sz="1950" spc="3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endpoint</a:t>
            </a:r>
            <a:endParaRPr sz="1950">
              <a:latin typeface="Century Gothic"/>
              <a:cs typeface="Century Gothic"/>
            </a:endParaRPr>
          </a:p>
          <a:p>
            <a:pPr marL="1018540" marR="611505" indent="-189230">
              <a:lnSpc>
                <a:spcPct val="101499"/>
              </a:lnSpc>
              <a:spcBef>
                <a:spcPts val="8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Applies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C.</a:t>
            </a:r>
            <a:r>
              <a:rPr dirty="0" sz="1950" spc="55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i="1">
                <a:solidFill>
                  <a:srgbClr val="28246B"/>
                </a:solidFill>
                <a:latin typeface="Century Gothic"/>
                <a:cs typeface="Century Gothic"/>
              </a:rPr>
              <a:t>dubia</a:t>
            </a:r>
            <a:r>
              <a:rPr dirty="0" sz="1950" spc="35" i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&amp;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fathead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minnow</a:t>
            </a:r>
            <a:endParaRPr sz="1950">
              <a:latin typeface="Century Gothic"/>
              <a:cs typeface="Century Gothic"/>
            </a:endParaRPr>
          </a:p>
          <a:p>
            <a:pPr marL="452120">
              <a:lnSpc>
                <a:spcPct val="100000"/>
              </a:lnSpc>
              <a:spcBef>
                <a:spcPts val="85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Green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alga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species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endParaRPr sz="1950">
              <a:latin typeface="Century Gothic"/>
              <a:cs typeface="Century Gothic"/>
            </a:endParaRPr>
          </a:p>
          <a:p>
            <a:pPr marL="829310">
              <a:lnSpc>
                <a:spcPct val="100000"/>
              </a:lnSpc>
              <a:spcBef>
                <a:spcPts val="86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Use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“growth”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endpoint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92446" y="2715005"/>
            <a:ext cx="4274820" cy="3124200"/>
          </a:xfrm>
          <a:prstGeom prst="rect">
            <a:avLst/>
          </a:prstGeom>
          <a:ln w="7861">
            <a:solidFill>
              <a:srgbClr val="2D5268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57505" marR="993140" indent="-283210">
              <a:lnSpc>
                <a:spcPct val="101499"/>
              </a:lnSpc>
              <a:spcBef>
                <a:spcPts val="25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MMEL</a:t>
            </a:r>
            <a:r>
              <a:rPr dirty="0" sz="1950" spc="50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r>
              <a:rPr dirty="0" sz="1950" spc="55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Median</a:t>
            </a:r>
            <a:r>
              <a:rPr dirty="0" sz="1950" spc="55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 b="1">
                <a:solidFill>
                  <a:srgbClr val="28246B"/>
                </a:solidFill>
                <a:latin typeface="Century Gothic"/>
                <a:cs typeface="Century Gothic"/>
              </a:rPr>
              <a:t>Monthly </a:t>
            </a:r>
            <a:r>
              <a:rPr dirty="0" sz="1950" b="1">
                <a:solidFill>
                  <a:srgbClr val="28246B"/>
                </a:solidFill>
                <a:latin typeface="Century Gothic"/>
                <a:cs typeface="Century Gothic"/>
              </a:rPr>
              <a:t>Effluent</a:t>
            </a:r>
            <a:r>
              <a:rPr dirty="0" sz="1950" spc="50" b="1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0" b="1">
                <a:solidFill>
                  <a:srgbClr val="28246B"/>
                </a:solidFill>
                <a:latin typeface="Century Gothic"/>
                <a:cs typeface="Century Gothic"/>
              </a:rPr>
              <a:t>Limit</a:t>
            </a:r>
            <a:endParaRPr sz="1950">
              <a:latin typeface="Century Gothic"/>
              <a:cs typeface="Century Gothic"/>
            </a:endParaRPr>
          </a:p>
          <a:p>
            <a:pPr marL="687705" marR="487045" indent="-235585">
              <a:lnSpc>
                <a:spcPct val="101499"/>
              </a:lnSpc>
              <a:spcBef>
                <a:spcPts val="82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Only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one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test*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in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u="heavy" sz="1950" spc="-1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month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may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“FAIL”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TST</a:t>
            </a:r>
            <a:endParaRPr sz="1950">
              <a:latin typeface="Century Gothic"/>
              <a:cs typeface="Century Gothic"/>
            </a:endParaRPr>
          </a:p>
          <a:p>
            <a:pPr marL="687705" marR="159385" indent="-235585">
              <a:lnSpc>
                <a:spcPct val="101499"/>
              </a:lnSpc>
              <a:spcBef>
                <a:spcPts val="8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u="heavy" sz="19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If</a:t>
            </a:r>
            <a:r>
              <a:rPr dirty="0" u="heavy" sz="1950" spc="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9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routine</a:t>
            </a:r>
            <a:r>
              <a:rPr dirty="0" u="heavy" sz="1950" spc="8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9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test</a:t>
            </a:r>
            <a:r>
              <a:rPr dirty="0" u="heavy" sz="1950" spc="7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950">
                <a:solidFill>
                  <a:srgbClr val="28246B"/>
                </a:solidFill>
                <a:uFill>
                  <a:solidFill>
                    <a:srgbClr val="28246B"/>
                  </a:solidFill>
                </a:uFill>
                <a:latin typeface="Century Gothic"/>
                <a:cs typeface="Century Gothic"/>
              </a:rPr>
              <a:t>FAILs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→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Conduct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two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follow-up</a:t>
            </a:r>
            <a:r>
              <a:rPr dirty="0" sz="1950" spc="8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tests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in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same</a:t>
            </a:r>
            <a:r>
              <a:rPr dirty="0" sz="195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month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55184" y="6187694"/>
            <a:ext cx="426847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*Test</a:t>
            </a:r>
            <a:r>
              <a:rPr dirty="0" sz="120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conducted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at</a:t>
            </a:r>
            <a:r>
              <a:rPr dirty="0" sz="120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the</a:t>
            </a:r>
            <a:r>
              <a:rPr dirty="0" sz="1200" spc="9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IWC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using</a:t>
            </a:r>
            <a:r>
              <a:rPr dirty="0" sz="1200" spc="10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most</a:t>
            </a:r>
            <a:r>
              <a:rPr dirty="0" sz="1200" spc="1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8246B"/>
                </a:solidFill>
                <a:latin typeface="Century Gothic"/>
                <a:cs typeface="Century Gothic"/>
              </a:rPr>
              <a:t>sensitive</a:t>
            </a:r>
            <a:r>
              <a:rPr dirty="0" sz="1200" spc="114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28246B"/>
                </a:solidFill>
                <a:latin typeface="Century Gothic"/>
                <a:cs typeface="Century Gothic"/>
              </a:rPr>
              <a:t>species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257" rIns="0" bIns="0" rtlCol="0" vert="horz">
            <a:spAutoFit/>
          </a:bodyPr>
          <a:lstStyle/>
          <a:p>
            <a:pPr algn="ctr" marL="2794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Chronic</a:t>
            </a:r>
            <a:r>
              <a:rPr dirty="0" spc="-5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Toxicity</a:t>
            </a:r>
            <a:r>
              <a:rPr dirty="0" spc="-2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Effluent</a:t>
            </a:r>
            <a:r>
              <a:rPr dirty="0" spc="15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Limits</a:t>
            </a:r>
          </a:p>
          <a:p>
            <a:pPr algn="ctr" marL="24765">
              <a:lnSpc>
                <a:spcPct val="100000"/>
              </a:lnSpc>
              <a:spcBef>
                <a:spcPts val="50"/>
              </a:spcBef>
            </a:pP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Two</a:t>
            </a:r>
            <a:r>
              <a:rPr dirty="0" sz="1950" spc="40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(2)</a:t>
            </a:r>
            <a:r>
              <a:rPr dirty="0" sz="1950" spc="2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effluent</a:t>
            </a:r>
            <a:r>
              <a:rPr dirty="0" sz="1950" spc="2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limits</a:t>
            </a:r>
            <a:r>
              <a:rPr dirty="0" sz="1950" spc="2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are</a:t>
            </a:r>
            <a:r>
              <a:rPr dirty="0" sz="1950" spc="40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issued</a:t>
            </a:r>
            <a:r>
              <a:rPr dirty="0" sz="1950" spc="4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to</a:t>
            </a:r>
            <a:r>
              <a:rPr dirty="0" sz="1950" spc="30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those</a:t>
            </a:r>
            <a:r>
              <a:rPr dirty="0" sz="1950" spc="4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b="0">
                <a:solidFill>
                  <a:srgbClr val="3F3F3F"/>
                </a:solidFill>
                <a:latin typeface="Century Gothic"/>
                <a:cs typeface="Century Gothic"/>
              </a:rPr>
              <a:t>with</a:t>
            </a:r>
            <a:r>
              <a:rPr dirty="0" sz="1950" spc="25" b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1950" spc="-25" b="0">
                <a:solidFill>
                  <a:srgbClr val="3F3F3F"/>
                </a:solidFill>
                <a:latin typeface="Century Gothic"/>
                <a:cs typeface="Century Gothic"/>
              </a:rPr>
              <a:t>RPA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320" y="1473962"/>
            <a:ext cx="4703445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Chronic</a:t>
            </a:r>
            <a:r>
              <a:rPr dirty="0" spc="1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Toxicity</a:t>
            </a:r>
            <a:r>
              <a:rPr dirty="0" spc="-10">
                <a:latin typeface="Century Gothic"/>
                <a:cs typeface="Century Gothic"/>
              </a:rPr>
              <a:t> “Targets”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4633" y="2460751"/>
            <a:ext cx="4160520" cy="262572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“Targets”</a:t>
            </a:r>
            <a:r>
              <a:rPr dirty="0" sz="230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for</a:t>
            </a:r>
            <a:r>
              <a:rPr dirty="0" sz="230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triggering</a:t>
            </a:r>
            <a:r>
              <a:rPr dirty="0" sz="230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TREs</a:t>
            </a:r>
            <a:endParaRPr sz="2300">
              <a:latin typeface="Century Gothic"/>
              <a:cs typeface="Century Gothic"/>
            </a:endParaRPr>
          </a:p>
          <a:p>
            <a:pPr marL="624840" marR="492125" indent="-235585">
              <a:lnSpc>
                <a:spcPct val="101499"/>
              </a:lnSpc>
              <a:spcBef>
                <a:spcPts val="825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MDET</a:t>
            </a:r>
            <a:r>
              <a:rPr dirty="0" sz="1950" spc="5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Max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Daily</a:t>
            </a:r>
            <a:r>
              <a:rPr dirty="0" sz="1950" spc="5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Effluent “Target”</a:t>
            </a:r>
            <a:endParaRPr sz="1950">
              <a:latin typeface="Century Gothic"/>
              <a:cs typeface="Century Gothic"/>
            </a:endParaRPr>
          </a:p>
          <a:p>
            <a:pPr marL="624840" marR="616585" indent="-235585">
              <a:lnSpc>
                <a:spcPct val="101499"/>
              </a:lnSpc>
              <a:spcBef>
                <a:spcPts val="83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MMET</a:t>
            </a:r>
            <a:r>
              <a:rPr dirty="0" sz="195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-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Median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Monthly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Effluent</a:t>
            </a:r>
            <a:r>
              <a:rPr dirty="0" sz="1950" spc="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“Target”</a:t>
            </a:r>
            <a:endParaRPr sz="1950">
              <a:latin typeface="Century Gothic"/>
              <a:cs typeface="Century Gothic"/>
            </a:endParaRPr>
          </a:p>
          <a:p>
            <a:pPr marL="624840" marR="645795" indent="-235585">
              <a:lnSpc>
                <a:spcPct val="101499"/>
              </a:lnSpc>
              <a:spcBef>
                <a:spcPts val="819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Same</a:t>
            </a:r>
            <a:r>
              <a:rPr dirty="0" sz="1950" spc="7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values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as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MDEL</a:t>
            </a:r>
            <a:r>
              <a:rPr dirty="0" sz="1950" spc="7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50">
                <a:solidFill>
                  <a:srgbClr val="28246B"/>
                </a:solidFill>
                <a:latin typeface="Century Gothic"/>
                <a:cs typeface="Century Gothic"/>
              </a:rPr>
              <a:t>&amp;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MMELs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91809" y="2588767"/>
            <a:ext cx="3376295" cy="1537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275" marR="5080" indent="-283210">
              <a:lnSpc>
                <a:spcPct val="100400"/>
              </a:lnSpc>
              <a:spcBef>
                <a:spcPts val="9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Exceedance</a:t>
            </a:r>
            <a:r>
              <a:rPr dirty="0" sz="2300" spc="8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≠</a:t>
            </a:r>
            <a:r>
              <a:rPr dirty="0" sz="2300" spc="6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permit violation</a:t>
            </a:r>
            <a:endParaRPr sz="2300">
              <a:latin typeface="Century Gothic"/>
              <a:cs typeface="Century Gothic"/>
            </a:endParaRPr>
          </a:p>
          <a:p>
            <a:pPr marL="295275" marR="600075" indent="-283210">
              <a:lnSpc>
                <a:spcPct val="100400"/>
              </a:lnSpc>
              <a:spcBef>
                <a:spcPts val="825"/>
              </a:spcBef>
            </a:pPr>
            <a:r>
              <a:rPr dirty="0" sz="2300" spc="55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 spc="55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 Acute</a:t>
            </a:r>
            <a:r>
              <a:rPr dirty="0" sz="2300" spc="1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Toxicity Targets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6925" y="2002790"/>
            <a:ext cx="854646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Dischargers</a:t>
            </a:r>
            <a:r>
              <a:rPr dirty="0" sz="2300" spc="-2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without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reasonable</a:t>
            </a:r>
            <a:r>
              <a:rPr dirty="0" sz="2300" spc="-1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potential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for</a:t>
            </a:r>
            <a:r>
              <a:rPr dirty="0" sz="2300" spc="-3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chronic</a:t>
            </a:r>
            <a:r>
              <a:rPr dirty="0" sz="2300" spc="-10">
                <a:solidFill>
                  <a:srgbClr val="3F3F3F"/>
                </a:solidFill>
                <a:latin typeface="Century Gothic"/>
                <a:cs typeface="Century Gothic"/>
              </a:rPr>
              <a:t> toxicity</a:t>
            </a:r>
            <a:endParaRPr sz="2300">
              <a:latin typeface="Century Gothic"/>
              <a:cs typeface="Century Gothic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7273" y="4732020"/>
            <a:ext cx="1459991" cy="144094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478" y="1406144"/>
            <a:ext cx="3427729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Routine</a:t>
            </a:r>
            <a:r>
              <a:rPr dirty="0" spc="-40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Monitoring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4633" y="1963161"/>
            <a:ext cx="6842125" cy="13500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48205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Dischargers</a:t>
            </a:r>
            <a:r>
              <a:rPr dirty="0" sz="2300" spc="-25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u="heavy" sz="23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with</a:t>
            </a:r>
            <a:r>
              <a:rPr dirty="0" u="heavy" sz="2300" spc="-2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23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Effluent</a:t>
            </a:r>
            <a:r>
              <a:rPr dirty="0" u="heavy" sz="2300" spc="-2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23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Limits</a:t>
            </a:r>
            <a:endParaRPr sz="2300">
              <a:latin typeface="Century Gothic"/>
              <a:cs typeface="Century Gothic"/>
            </a:endParaRPr>
          </a:p>
          <a:p>
            <a:pPr marL="163195" marR="5080" indent="-151130">
              <a:lnSpc>
                <a:spcPct val="100400"/>
              </a:lnSpc>
              <a:spcBef>
                <a:spcPts val="2110"/>
              </a:spcBef>
              <a:tabLst>
                <a:tab pos="4412615" algn="l"/>
              </a:tabLst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Acute testing</a:t>
            </a:r>
            <a:r>
              <a:rPr dirty="0" sz="2300" spc="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–</a:t>
            </a:r>
            <a:r>
              <a:rPr dirty="0" sz="2300" spc="-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Minimum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	</a:t>
            </a: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Chronic</a:t>
            </a:r>
            <a:r>
              <a:rPr dirty="0" sz="230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testing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frequency</a:t>
            </a:r>
            <a:r>
              <a:rPr dirty="0" sz="2300" spc="-1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of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1/year</a:t>
            </a:r>
            <a:endParaRPr sz="2300">
              <a:latin typeface="Century Gothic"/>
              <a:cs typeface="Century Gothic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283803" y="3118199"/>
          <a:ext cx="4521200" cy="1693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664"/>
                <a:gridCol w="2415540"/>
              </a:tblGrid>
              <a:tr h="714375">
                <a:tc>
                  <a:txBody>
                    <a:bodyPr/>
                    <a:lstStyle/>
                    <a:p>
                      <a:pPr marL="692150" marR="200660" indent="-4838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Authorized </a:t>
                      </a:r>
                      <a:r>
                        <a:rPr dirty="0" sz="165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Flow </a:t>
                      </a:r>
                      <a:r>
                        <a:rPr dirty="0" sz="165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(mgd)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667385" marR="255270" indent="-4038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Routine</a:t>
                      </a:r>
                      <a:r>
                        <a:rPr dirty="0" sz="1650" spc="-4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Monitoring Frequency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≥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5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Monthly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&gt;1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5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 spc="-10">
                          <a:latin typeface="Century Gothic"/>
                          <a:cs typeface="Century Gothic"/>
                        </a:rPr>
                        <a:t>Quarterly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≤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50">
                          <a:latin typeface="Century Gothic"/>
                          <a:cs typeface="Century Gothic"/>
                        </a:rPr>
                        <a:t>1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Two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per</a:t>
                      </a:r>
                      <a:r>
                        <a:rPr dirty="0" sz="165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20">
                          <a:latin typeface="Century Gothic"/>
                          <a:cs typeface="Century Gothic"/>
                        </a:rPr>
                        <a:t>year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155184" y="5175630"/>
            <a:ext cx="4012565" cy="13258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Exceptions</a:t>
            </a:r>
            <a:r>
              <a:rPr dirty="0" sz="2300" spc="-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/</a:t>
            </a:r>
            <a:r>
              <a:rPr dirty="0" sz="2300" spc="-2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Special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 Cases</a:t>
            </a:r>
            <a:endParaRPr sz="2300">
              <a:latin typeface="Century Gothic"/>
              <a:cs typeface="Century Gothic"/>
            </a:endParaRPr>
          </a:p>
          <a:p>
            <a:pPr lvl="1" marL="578485" marR="382270" indent="-189230">
              <a:lnSpc>
                <a:spcPts val="2140"/>
              </a:lnSpc>
              <a:spcBef>
                <a:spcPts val="45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Dischargers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qualifying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25">
                <a:solidFill>
                  <a:srgbClr val="28246B"/>
                </a:solidFill>
                <a:latin typeface="Century Gothic"/>
                <a:cs typeface="Century Gothic"/>
              </a:rPr>
              <a:t>for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reduced</a:t>
            </a:r>
            <a:r>
              <a:rPr dirty="0" sz="1950" spc="10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monitoring</a:t>
            </a:r>
            <a:endParaRPr sz="1950">
              <a:latin typeface="Century Gothic"/>
              <a:cs typeface="Century Gothic"/>
            </a:endParaRPr>
          </a:p>
          <a:p>
            <a:pPr lvl="1" marL="578485" indent="-18923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Intermittent</a:t>
            </a:r>
            <a:r>
              <a:rPr dirty="0" sz="1950" spc="4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discharges</a:t>
            </a:r>
            <a:endParaRPr sz="195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02265" y="3963041"/>
            <a:ext cx="2715260" cy="2039620"/>
            <a:chOff x="802265" y="3963041"/>
            <a:chExt cx="2715260" cy="203962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768" y="3971544"/>
              <a:ext cx="2699004" cy="202311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06196" y="3966972"/>
              <a:ext cx="2707640" cy="2032000"/>
            </a:xfrm>
            <a:custGeom>
              <a:avLst/>
              <a:gdLst/>
              <a:ahLst/>
              <a:cxnLst/>
              <a:rect l="l" t="t" r="r" b="b"/>
              <a:pathLst>
                <a:path w="2707640" h="2032000">
                  <a:moveTo>
                    <a:pt x="0" y="2031491"/>
                  </a:moveTo>
                  <a:lnTo>
                    <a:pt x="0" y="0"/>
                  </a:lnTo>
                  <a:lnTo>
                    <a:pt x="2707386" y="0"/>
                  </a:lnTo>
                  <a:lnTo>
                    <a:pt x="2707386" y="2031491"/>
                  </a:lnTo>
                  <a:lnTo>
                    <a:pt x="0" y="2031491"/>
                  </a:lnTo>
                  <a:close/>
                </a:path>
              </a:pathLst>
            </a:custGeom>
            <a:ln w="78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478" y="1473962"/>
            <a:ext cx="3427729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Century Gothic"/>
                <a:cs typeface="Century Gothic"/>
              </a:rPr>
              <a:t>Routine</a:t>
            </a:r>
            <a:r>
              <a:rPr dirty="0" spc="-40">
                <a:latin typeface="Century Gothic"/>
                <a:cs typeface="Century Gothic"/>
              </a:rPr>
              <a:t> </a:t>
            </a:r>
            <a:r>
              <a:rPr dirty="0" spc="-10">
                <a:latin typeface="Century Gothic"/>
                <a:cs typeface="Century Gothic"/>
              </a:rPr>
              <a:t>Monitoring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4633" y="1810029"/>
            <a:ext cx="6648450" cy="1115060"/>
          </a:xfrm>
          <a:prstGeom prst="rect">
            <a:avLst/>
          </a:prstGeom>
        </p:spPr>
        <p:txBody>
          <a:bodyPr wrap="square" lIns="0" tIns="206375" rIns="0" bIns="0" rtlCol="0" vert="horz">
            <a:spAutoFit/>
          </a:bodyPr>
          <a:lstStyle/>
          <a:p>
            <a:pPr marL="1912620">
              <a:lnSpc>
                <a:spcPct val="100000"/>
              </a:lnSpc>
              <a:spcBef>
                <a:spcPts val="1625"/>
              </a:spcBef>
            </a:pPr>
            <a:r>
              <a:rPr dirty="0" sz="2300">
                <a:solidFill>
                  <a:srgbClr val="3F3F3F"/>
                </a:solidFill>
                <a:latin typeface="Century Gothic"/>
                <a:cs typeface="Century Gothic"/>
              </a:rPr>
              <a:t>Dischargers</a:t>
            </a:r>
            <a:r>
              <a:rPr dirty="0" sz="2300" spc="-3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dirty="0" u="heavy" sz="23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without</a:t>
            </a:r>
            <a:r>
              <a:rPr dirty="0" u="heavy" sz="2300" spc="-3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230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Effluent</a:t>
            </a:r>
            <a:r>
              <a:rPr dirty="0" u="heavy" sz="2300" spc="-25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2300" spc="-1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entury Gothic"/>
                <a:cs typeface="Century Gothic"/>
              </a:rPr>
              <a:t>Limits</a:t>
            </a:r>
            <a:endParaRPr sz="2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Chronic</a:t>
            </a:r>
            <a:r>
              <a:rPr dirty="0" sz="230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2300" spc="9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monitoring</a:t>
            </a:r>
            <a:endParaRPr sz="2300">
              <a:latin typeface="Century Gothic"/>
              <a:cs typeface="Century Gothic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36009" y="3020663"/>
          <a:ext cx="4949825" cy="1029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/>
                <a:gridCol w="2431415"/>
              </a:tblGrid>
              <a:tr h="579755">
                <a:tc>
                  <a:txBody>
                    <a:bodyPr/>
                    <a:lstStyle/>
                    <a:p>
                      <a:pPr marL="899794" marR="406400" indent="-4838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Authorized </a:t>
                      </a:r>
                      <a:r>
                        <a:rPr dirty="0" sz="165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Flow </a:t>
                      </a:r>
                      <a:r>
                        <a:rPr dirty="0" sz="165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(mgd)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marL="675005" marR="263525" indent="-4038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5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Routine</a:t>
                      </a:r>
                      <a:r>
                        <a:rPr dirty="0" sz="1650" spc="-4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Monitoring Frequency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434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650" spc="-25">
                          <a:latin typeface="Century Gothic"/>
                          <a:cs typeface="Century Gothic"/>
                        </a:rPr>
                        <a:t>All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650">
                          <a:latin typeface="Century Gothic"/>
                          <a:cs typeface="Century Gothic"/>
                        </a:rPr>
                        <a:t>Minimum,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65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>
                          <a:latin typeface="Century Gothic"/>
                          <a:cs typeface="Century Gothic"/>
                        </a:rPr>
                        <a:t>per</a:t>
                      </a:r>
                      <a:r>
                        <a:rPr dirty="0" sz="165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650" spc="-20">
                          <a:latin typeface="Century Gothic"/>
                          <a:cs typeface="Century Gothic"/>
                        </a:rPr>
                        <a:t>year</a:t>
                      </a:r>
                      <a:endParaRPr sz="165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54633" y="4246879"/>
            <a:ext cx="5829300" cy="90741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230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Dischargers</a:t>
            </a:r>
            <a:r>
              <a:rPr dirty="0" sz="230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with</a:t>
            </a:r>
            <a:r>
              <a:rPr dirty="0" sz="230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230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acute</a:t>
            </a:r>
            <a:r>
              <a:rPr dirty="0" sz="2300" spc="2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>
                <a:solidFill>
                  <a:srgbClr val="28246B"/>
                </a:solidFill>
                <a:latin typeface="Century Gothic"/>
                <a:cs typeface="Century Gothic"/>
              </a:rPr>
              <a:t>toxicity</a:t>
            </a:r>
            <a:r>
              <a:rPr dirty="0" sz="2300" spc="40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2300" spc="-10">
                <a:solidFill>
                  <a:srgbClr val="28246B"/>
                </a:solidFill>
                <a:latin typeface="Century Gothic"/>
                <a:cs typeface="Century Gothic"/>
              </a:rPr>
              <a:t>limits</a:t>
            </a:r>
            <a:endParaRPr sz="2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860"/>
              </a:spcBef>
            </a:pPr>
            <a:r>
              <a:rPr dirty="0" sz="1950">
                <a:solidFill>
                  <a:srgbClr val="343434"/>
                </a:solidFill>
                <a:latin typeface="Wingdings 3"/>
                <a:cs typeface="Wingdings 3"/>
              </a:rPr>
              <a:t>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No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acute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tox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>
                <a:solidFill>
                  <a:srgbClr val="28246B"/>
                </a:solidFill>
                <a:latin typeface="Century Gothic"/>
                <a:cs typeface="Century Gothic"/>
              </a:rPr>
              <a:t>monitoring</a:t>
            </a:r>
            <a:r>
              <a:rPr dirty="0" sz="1950" spc="65">
                <a:solidFill>
                  <a:srgbClr val="28246B"/>
                </a:solidFill>
                <a:latin typeface="Century Gothic"/>
                <a:cs typeface="Century Gothic"/>
              </a:rPr>
              <a:t> </a:t>
            </a:r>
            <a:r>
              <a:rPr dirty="0" sz="1950" spc="-10">
                <a:solidFill>
                  <a:srgbClr val="28246B"/>
                </a:solidFill>
                <a:latin typeface="Century Gothic"/>
                <a:cs typeface="Century Gothic"/>
              </a:rPr>
              <a:t>required</a:t>
            </a:r>
            <a:endParaRPr sz="1950">
              <a:latin typeface="Century Gothic"/>
              <a:cs typeface="Century Gothic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2538" y="4612385"/>
            <a:ext cx="2263520" cy="16969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" y="6274308"/>
            <a:ext cx="1866138" cy="36118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Pbedore</dc:creator>
  <dc:title>Microsoft PowerPoint - Draft-Tox Provisions-05.09.2023</dc:title>
  <dcterms:created xsi:type="dcterms:W3CDTF">2023-05-10T23:33:58Z</dcterms:created>
  <dcterms:modified xsi:type="dcterms:W3CDTF">2023-05-10T23:33:58Z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2023-05-10T00:00:00Z</vt:filetime>
  </property>
  <property fmtid="{D5CDD505-2E9C-101B-9397-08002B2CF9AE}" pid="5" name="Producer">
    <vt:lpwstr>Acrobat Distiller 20.0 (Windows)</vt:lpwstr>
  </property>
</Properties>
</file>