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7" r:id="rId3"/>
    <p:sldId id="258" r:id="rId4"/>
    <p:sldId id="259" r:id="rId5"/>
    <p:sldId id="420" r:id="rId6"/>
    <p:sldId id="421" r:id="rId7"/>
    <p:sldId id="422" r:id="rId8"/>
    <p:sldId id="279" r:id="rId9"/>
    <p:sldId id="1711" r:id="rId10"/>
    <p:sldId id="1961" r:id="rId11"/>
    <p:sldId id="1933" r:id="rId12"/>
    <p:sldId id="1928" r:id="rId13"/>
    <p:sldId id="1962" r:id="rId14"/>
    <p:sldId id="19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E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55F507-5DB7-4D66-B320-481405E0C3BA}" v="3" dt="2023-05-03T17:46:16.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1" d="100"/>
          <a:sy n="101" d="100"/>
        </p:scale>
        <p:origin x="72" y="3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14E81-70CD-46C0-88FF-B77D18962F33}"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6FCD0-1D65-46BA-BE27-6CE1CE197DC6}" type="slidenum">
              <a:rPr lang="en-US" smtClean="0"/>
              <a:t>‹#›</a:t>
            </a:fld>
            <a:endParaRPr lang="en-US"/>
          </a:p>
        </p:txBody>
      </p:sp>
    </p:spTree>
    <p:extLst>
      <p:ext uri="{BB962C8B-B14F-4D97-AF65-F5344CB8AC3E}">
        <p14:creationId xmlns:p14="http://schemas.microsoft.com/office/powerpoint/2010/main" val="99264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a7a48c28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5a7a48c286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California, we have HABs all over the state. You can see that the number of voluntary reports submitted to our office has increased each year since the program began in 2016. On the map, I’ve highlighted some notable bloom locations that characterize the diversity of HABs across the state. They span both North to South across the state from Oregon to Mexico. Klamath River to urban parks in San </a:t>
            </a:r>
            <a:r>
              <a:rPr lang="en-US" err="1"/>
              <a:t>Diebo</a:t>
            </a:r>
            <a:endParaRPr lang="en-US"/>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They also cross a large elevation gradient from blooms near the coast, such as Pinto Lake which sends cyanotoxins into Monterrey Bay to blooms &gt;6000 feet in the Sierra Nevada, such as Lake Crowley, one of the reservoirs in Los Angeles water system. </a:t>
            </a:r>
          </a:p>
          <a:p>
            <a:pPr marL="0" lvl="0" indent="0" algn="l" rtl="0">
              <a:lnSpc>
                <a:spcPct val="100000"/>
              </a:lnSpc>
              <a:spcBef>
                <a:spcPts val="0"/>
              </a:spcBef>
              <a:spcAft>
                <a:spcPts val="0"/>
              </a:spcAft>
              <a:buSzPts val="1100"/>
              <a:buNone/>
            </a:pPr>
            <a:r>
              <a:rPr lang="en-US"/>
              <a:t>We find them in both urban and rural areas, human-made reservoirs and natural lakes, </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In the North Coast, cyanobacteria in rivers are a common occurrence; rivers, </a:t>
            </a:r>
          </a:p>
          <a:p>
            <a:pPr marL="0" lvl="0" indent="0" algn="l" rtl="0">
              <a:lnSpc>
                <a:spcPct val="100000"/>
              </a:lnSpc>
              <a:spcBef>
                <a:spcPts val="0"/>
              </a:spcBef>
              <a:spcAft>
                <a:spcPts val="0"/>
              </a:spcAft>
              <a:buSzPts val="1100"/>
              <a:buNone/>
            </a:pPr>
            <a:r>
              <a:rPr lang="en-US"/>
              <a:t>In Southern California, cyanotoxins have been found in almost all the coastal estuaries, and there has been extensive research into cyanobacteria at the land-sea-interface in California. Much of that work led by Meredith Howard, prior to joining RB5 in 2018.</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They also occur in every month of the year, though they peak in abundance during the summer.</a:t>
            </a:r>
          </a:p>
          <a:p>
            <a:pPr marL="0" lvl="0" indent="0" algn="l" rtl="0">
              <a:lnSpc>
                <a:spcPct val="100000"/>
              </a:lnSpc>
              <a:spcBef>
                <a:spcPts val="0"/>
              </a:spcBef>
              <a:spcAft>
                <a:spcPts val="0"/>
              </a:spcAft>
              <a:buSzPts val="1100"/>
              <a:buNone/>
            </a:pPr>
            <a:endParaRPr lang="en-US"/>
          </a:p>
        </p:txBody>
      </p:sp>
    </p:spTree>
    <p:extLst>
      <p:ext uri="{BB962C8B-B14F-4D97-AF65-F5344CB8AC3E}">
        <p14:creationId xmlns:p14="http://schemas.microsoft.com/office/powerpoint/2010/main" val="302946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200" dirty="0">
                <a:effectLst/>
                <a:latin typeface="Arial"/>
                <a:ea typeface="Calibri" panose="020F0502020204030204" pitchFamily="34" charset="0"/>
                <a:cs typeface="Arial"/>
              </a:rPr>
              <a:t>Better forecasting and statewide modeling that takes into account the realities of climate change -- decreasing snowpack, less rainfall, and greater evaporative water loss due to hotter, drier conditions -- has allowed the Administration to identify a deficit in projected statewide water supplies by 2040.</a:t>
            </a:r>
          </a:p>
          <a:p>
            <a:pPr marL="171450" indent="-171450">
              <a:buFont typeface="Arial" panose="020B0604020202020204" pitchFamily="34" charset="0"/>
              <a:buChar char="•"/>
              <a:defRPr/>
            </a:pPr>
            <a:r>
              <a:rPr lang="en-US" sz="1200" dirty="0">
                <a:effectLst/>
                <a:latin typeface="Arial"/>
                <a:ea typeface="Calibri" panose="020F0502020204030204" pitchFamily="34" charset="0"/>
                <a:cs typeface="Arial"/>
              </a:rPr>
              <a:t>This strategy is in response to this deficit, to ramp up actions the state will take, due to the urgency of the need.</a:t>
            </a:r>
          </a:p>
          <a:p>
            <a:pPr marL="171450" indent="-171450">
              <a:buFont typeface="Arial" panose="020B0604020202020204" pitchFamily="34" charset="0"/>
              <a:buChar char="•"/>
              <a:defRPr/>
            </a:pPr>
            <a:r>
              <a:rPr lang="en-US" sz="1200" dirty="0">
                <a:effectLst/>
                <a:latin typeface="Arial"/>
                <a:ea typeface="Calibri" panose="020F0502020204030204" pitchFamily="34" charset="0"/>
                <a:cs typeface="Arial"/>
              </a:rPr>
              <a:t>This strategy represents an expedited timeline for actions earlier identified in the Administration’s 2020 Water Resilience Portfolio which outlined 142 separate actions to strengthen state support for local efforts to withstand drought and flood, provide safe and reliable water supplies to all communities, and protect natural systems.</a:t>
            </a:r>
            <a:r>
              <a:rPr lang="en-US" dirty="0">
                <a:latin typeface="Arial"/>
                <a:ea typeface="Calibri" panose="020F0502020204030204" pitchFamily="34" charset="0"/>
                <a:cs typeface="Arial"/>
              </a:rPr>
              <a:t> </a:t>
            </a:r>
            <a:endParaRPr lang="en-US"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6</a:t>
            </a:fld>
            <a:endParaRPr lang="en-US"/>
          </a:p>
        </p:txBody>
      </p:sp>
    </p:spTree>
    <p:extLst>
      <p:ext uri="{BB962C8B-B14F-4D97-AF65-F5344CB8AC3E}">
        <p14:creationId xmlns:p14="http://schemas.microsoft.com/office/powerpoint/2010/main" val="235548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now we’re going to give a brief overview of some of the Water Boards actions outlined in the Water Supply Strategy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Recycled water is one of the supplies with the greatest potential for development, and we are already making significant strides to advance its use statewide.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cs typeface="Calibri" panose="020F0502020204030204"/>
              </a:rPr>
              <a:t>Division of Drinking Water is carrying out a series of legislative mandates regarding Direct Potable Reuse. An expert panel has reviewed the draft regulations and provided its findings to DDW. Staff is on track to present the draft regulations for adoption consideration by the State Water Board by December 31, 2023​.</a:t>
            </a:r>
          </a:p>
          <a:p>
            <a:pPr marL="285750" marR="0" lvl="0" indent="-28575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Division of Water Quality staff, in coordination with Division of Financial Assistance, DDW, and the Regional Boards, convened a strike team in January 2022 to identify and resolve permitting and funding barriers to recycled water development. That group has compiled a list of projects either planned or underway and the Regional Boards are in the process of reviewing that list. The strike team will convene again in May to begin prioritizing the list of projects and initiating targeted outreach to identify and, if possible, remove barriers to project delivery to meet the strategy goals.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dirty="0">
                <a:cs typeface="Calibri" panose="020F0502020204030204"/>
              </a:rPr>
              <a:t>DWQ staff will also take the lead, in coordination with DFA and the Office of Information Management and Analysis to develop a public dashboard for current and proposed recycled water projects.</a:t>
            </a:r>
          </a:p>
          <a:p>
            <a:pPr marL="628650" lvl="1" indent="-171450">
              <a:buFont typeface="Arial" panose="020B0604020202020204" pitchFamily="34" charset="0"/>
              <a:buChar char="•"/>
            </a:pPr>
            <a:r>
              <a:rPr lang="en-US" dirty="0">
                <a:cs typeface="Calibri" panose="020F0502020204030204"/>
              </a:rPr>
              <a:t>Division of Financial Assistance has compiled a list of current and proposed projects, which will be a starting point for this analysis.​</a:t>
            </a:r>
          </a:p>
          <a:p>
            <a:pPr marL="628650" lvl="1" indent="-171450">
              <a:buFont typeface="Arial" panose="020B0604020202020204" pitchFamily="34" charset="0"/>
              <a:buChar char="•"/>
            </a:pPr>
            <a:r>
              <a:rPr lang="en-US" dirty="0">
                <a:cs typeface="Calibri" panose="020F0502020204030204"/>
              </a:rPr>
              <a:t>Staff will also coordinate with WateReuse CA, CASA, and other stakeholders to identify planned recycled water projects and will consider adding a module to the Volumetric Annual Report to allow facilities to report planned increases in recycled water volumes as applicable. ​</a:t>
            </a:r>
          </a:p>
        </p:txBody>
      </p:sp>
      <p:sp>
        <p:nvSpPr>
          <p:cNvPr id="4" name="Slide Number Placeholder 3"/>
          <p:cNvSpPr>
            <a:spLocks noGrp="1"/>
          </p:cNvSpPr>
          <p:nvPr>
            <p:ph type="sldNum" sz="quarter" idx="5"/>
          </p:nvPr>
        </p:nvSpPr>
        <p:spPr/>
        <p:txBody>
          <a:bodyPr/>
          <a:lstStyle/>
          <a:p>
            <a:fld id="{6006FCD0-1D65-46BA-BE27-6CE1CE197DC6}" type="slidenum">
              <a:rPr lang="en-US" smtClean="0"/>
              <a:t>8</a:t>
            </a:fld>
            <a:endParaRPr lang="en-US"/>
          </a:p>
        </p:txBody>
      </p:sp>
    </p:spTree>
    <p:extLst>
      <p:ext uri="{BB962C8B-B14F-4D97-AF65-F5344CB8AC3E}">
        <p14:creationId xmlns:p14="http://schemas.microsoft.com/office/powerpoint/2010/main" val="314395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617538"/>
            <a:ext cx="6781800" cy="38147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1390"/>
            <a:fld id="{8AA920DD-55BB-43FF-A83C-C3DC029D8182}" type="slidenum">
              <a:rPr lang="en-US" sz="1200">
                <a:solidFill>
                  <a:prstClr val="black"/>
                </a:solidFill>
                <a:latin typeface="Calibri"/>
              </a:rPr>
              <a:pPr defTabSz="881390"/>
              <a:t>9</a:t>
            </a:fld>
            <a:endParaRPr lang="en-US" sz="1200">
              <a:solidFill>
                <a:prstClr val="black"/>
              </a:solidFill>
              <a:latin typeface="Calibri"/>
            </a:endParaRPr>
          </a:p>
        </p:txBody>
      </p:sp>
    </p:spTree>
    <p:extLst>
      <p:ext uri="{BB962C8B-B14F-4D97-AF65-F5344CB8AC3E}">
        <p14:creationId xmlns:p14="http://schemas.microsoft.com/office/powerpoint/2010/main" val="62184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617538"/>
            <a:ext cx="6781800" cy="3814762"/>
          </a:xfrm>
        </p:spPr>
      </p:sp>
      <p:sp>
        <p:nvSpPr>
          <p:cNvPr id="3" name="Notes Placeholder 2"/>
          <p:cNvSpPr>
            <a:spLocks noGrp="1"/>
          </p:cNvSpPr>
          <p:nvPr>
            <p:ph type="body" idx="1"/>
          </p:nvPr>
        </p:nvSpPr>
        <p:spPr/>
        <p:txBody>
          <a:bodyPr/>
          <a:lstStyle/>
          <a:p>
            <a:pPr defTabSz="881390">
              <a:defRPr/>
            </a:pPr>
            <a:endParaRPr lang="en-US"/>
          </a:p>
          <a:p>
            <a:endParaRPr lang="en-US"/>
          </a:p>
        </p:txBody>
      </p:sp>
      <p:sp>
        <p:nvSpPr>
          <p:cNvPr id="4" name="Slide Number Placeholder 3"/>
          <p:cNvSpPr>
            <a:spLocks noGrp="1"/>
          </p:cNvSpPr>
          <p:nvPr>
            <p:ph type="sldNum" sz="quarter" idx="5"/>
          </p:nvPr>
        </p:nvSpPr>
        <p:spPr/>
        <p:txBody>
          <a:bodyPr/>
          <a:lstStyle/>
          <a:p>
            <a:pPr defTabSz="881390"/>
            <a:fld id="{8AA920DD-55BB-43FF-A83C-C3DC029D8182}" type="slidenum">
              <a:rPr lang="en-US" sz="1200">
                <a:solidFill>
                  <a:prstClr val="black"/>
                </a:solidFill>
                <a:latin typeface="Calibri"/>
              </a:rPr>
              <a:pPr defTabSz="881390"/>
              <a:t>10</a:t>
            </a:fld>
            <a:endParaRPr lang="en-US" sz="1200">
              <a:solidFill>
                <a:prstClr val="black"/>
              </a:solidFill>
              <a:latin typeface="Calibri"/>
            </a:endParaRPr>
          </a:p>
        </p:txBody>
      </p:sp>
    </p:spTree>
    <p:extLst>
      <p:ext uri="{BB962C8B-B14F-4D97-AF65-F5344CB8AC3E}">
        <p14:creationId xmlns:p14="http://schemas.microsoft.com/office/powerpoint/2010/main" val="621846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466B0E-E483-4FEE-8D84-A0ADE38B6E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4A83DE-6F33-46FC-ABF4-806425B3EEA5}"/>
              </a:ext>
            </a:extLst>
          </p:cNvPr>
          <p:cNvSpPr>
            <a:spLocks noGrp="1"/>
          </p:cNvSpPr>
          <p:nvPr>
            <p:ph type="ctrTitle"/>
          </p:nvPr>
        </p:nvSpPr>
        <p:spPr>
          <a:xfrm>
            <a:off x="1523999" y="136525"/>
            <a:ext cx="10483121" cy="2276891"/>
          </a:xfrm>
        </p:spPr>
        <p:txBody>
          <a:bodyPr anchor="t">
            <a:normAutofit/>
          </a:bodyPr>
          <a:lstStyle>
            <a:lvl1pPr algn="r">
              <a:defRPr sz="66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ED7D661-7BB0-4687-9A64-1828D636818A}"/>
              </a:ext>
            </a:extLst>
          </p:cNvPr>
          <p:cNvSpPr>
            <a:spLocks noGrp="1"/>
          </p:cNvSpPr>
          <p:nvPr>
            <p:ph type="subTitle" idx="1"/>
          </p:nvPr>
        </p:nvSpPr>
        <p:spPr>
          <a:xfrm>
            <a:off x="2863120" y="2549941"/>
            <a:ext cx="9144000" cy="1152629"/>
          </a:xfrm>
        </p:spPr>
        <p:txBody>
          <a:bodyPr>
            <a:normAutofit/>
          </a:bodyPr>
          <a:lstStyle>
            <a:lvl1pPr marL="0" indent="0" algn="r">
              <a:buNone/>
              <a:defRPr sz="4000">
                <a:solidFill>
                  <a:schemeClr val="accent5">
                    <a:lumMod val="20000"/>
                    <a:lumOff val="8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DDAC4E27-E980-4F71-8F86-5CC9BE8405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67" y="4684924"/>
            <a:ext cx="2225046" cy="1345285"/>
          </a:xfrm>
          <a:prstGeom prst="rect">
            <a:avLst/>
          </a:prstGeom>
        </p:spPr>
      </p:pic>
      <p:sp>
        <p:nvSpPr>
          <p:cNvPr id="19" name="Text Placeholder 18">
            <a:extLst>
              <a:ext uri="{FF2B5EF4-FFF2-40B4-BE49-F238E27FC236}">
                <a16:creationId xmlns:a16="http://schemas.microsoft.com/office/drawing/2014/main" id="{2D9558C0-FB6A-4F5E-9A90-0D6B3C7233EB}"/>
              </a:ext>
            </a:extLst>
          </p:cNvPr>
          <p:cNvSpPr>
            <a:spLocks noGrp="1"/>
          </p:cNvSpPr>
          <p:nvPr>
            <p:ph type="body" sz="quarter" idx="10" hasCustomPrompt="1"/>
          </p:nvPr>
        </p:nvSpPr>
        <p:spPr>
          <a:xfrm>
            <a:off x="1" y="6184757"/>
            <a:ext cx="12192000" cy="670258"/>
          </a:xfrm>
          <a:solidFill>
            <a:srgbClr val="004E7D"/>
          </a:solidFill>
        </p:spPr>
        <p:txBody>
          <a:bodyPr anchor="ctr">
            <a:normAutofit/>
          </a:bodyPr>
          <a:lstStyle>
            <a:lvl1pPr marL="0" indent="0" algn="r">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unit name, date</a:t>
            </a:r>
          </a:p>
        </p:txBody>
      </p:sp>
    </p:spTree>
    <p:extLst>
      <p:ext uri="{BB962C8B-B14F-4D97-AF65-F5344CB8AC3E}">
        <p14:creationId xmlns:p14="http://schemas.microsoft.com/office/powerpoint/2010/main" val="107291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3AE9-927F-2625-4B5C-94E752CAD9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51B2F6-B2D3-33E1-8591-2C120BEC8E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E90A7-83AE-ED85-467F-2E3E78221BAB}"/>
              </a:ext>
            </a:extLst>
          </p:cNvPr>
          <p:cNvSpPr>
            <a:spLocks noGrp="1"/>
          </p:cNvSpPr>
          <p:nvPr>
            <p:ph type="dt" sz="half" idx="10"/>
          </p:nvPr>
        </p:nvSpPr>
        <p:spPr/>
        <p:txBody>
          <a:bodyPr/>
          <a:lstStyle/>
          <a:p>
            <a:fld id="{1DD96C4A-5363-4B17-825C-233C7E942C05}" type="datetimeFigureOut">
              <a:rPr lang="en-US" smtClean="0"/>
              <a:t>5/3/2023</a:t>
            </a:fld>
            <a:endParaRPr lang="en-US"/>
          </a:p>
        </p:txBody>
      </p:sp>
      <p:sp>
        <p:nvSpPr>
          <p:cNvPr id="5" name="Footer Placeholder 4">
            <a:extLst>
              <a:ext uri="{FF2B5EF4-FFF2-40B4-BE49-F238E27FC236}">
                <a16:creationId xmlns:a16="http://schemas.microsoft.com/office/drawing/2014/main" id="{9DFE4AFA-7EE1-D929-6950-63B1E7B70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BAF7D-6914-FD42-9056-AD17AAF57E6D}"/>
              </a:ext>
            </a:extLst>
          </p:cNvPr>
          <p:cNvSpPr>
            <a:spLocks noGrp="1"/>
          </p:cNvSpPr>
          <p:nvPr>
            <p:ph type="sldNum" sz="quarter" idx="12"/>
          </p:nvPr>
        </p:nvSpPr>
        <p:spPr/>
        <p:txBody>
          <a:bodyPr/>
          <a:lstStyle/>
          <a:p>
            <a:fld id="{2FA61FA3-E6B8-4CEE-AB5D-DBE33665879A}" type="slidenum">
              <a:rPr lang="en-US" smtClean="0"/>
              <a:t>‹#›</a:t>
            </a:fld>
            <a:endParaRPr lang="en-US"/>
          </a:p>
        </p:txBody>
      </p:sp>
    </p:spTree>
    <p:extLst>
      <p:ext uri="{BB962C8B-B14F-4D97-AF65-F5344CB8AC3E}">
        <p14:creationId xmlns:p14="http://schemas.microsoft.com/office/powerpoint/2010/main" val="397375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720000" y="1008000"/>
            <a:ext cx="10752000" cy="630000"/>
          </a:xfrm>
          <a:prstGeom prst="rect">
            <a:avLst/>
          </a:prstGeom>
        </p:spPr>
        <p:txBody>
          <a:bodyPr vert="horz" lIns="0" tIns="0" rIns="0" bIns="0" rtlCol="0" anchor="t">
            <a:normAutofit/>
          </a:bodyPr>
          <a:lstStyle>
            <a:lvl1pPr>
              <a:defRPr baseline="0">
                <a:latin typeface="Arial" panose="020B0604020202020204" pitchFamily="34" charset="0"/>
                <a:cs typeface="Arial" panose="020B0604020202020204" pitchFamily="34" charset="0"/>
              </a:defRPr>
            </a:lvl1pPr>
          </a:lstStyle>
          <a:p>
            <a:r>
              <a:rPr lang="en-US"/>
              <a:t>Add title</a:t>
            </a:r>
          </a:p>
        </p:txBody>
      </p:sp>
      <p:sp>
        <p:nvSpPr>
          <p:cNvPr id="3" name="Content Placeholder 2"/>
          <p:cNvSpPr>
            <a:spLocks noGrp="1"/>
          </p:cNvSpPr>
          <p:nvPr>
            <p:ph sz="quarter" idx="12"/>
          </p:nvPr>
        </p:nvSpPr>
        <p:spPr>
          <a:xfrm>
            <a:off x="719667" y="1638001"/>
            <a:ext cx="10752667" cy="39261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3"/>
          </p:nvPr>
        </p:nvSpPr>
        <p:spPr/>
        <p:txBody>
          <a:bodyPr/>
          <a:lstStyle>
            <a:lvl1pPr>
              <a:defRPr>
                <a:latin typeface="Arial" panose="020B0604020202020204" pitchFamily="34" charset="0"/>
                <a:cs typeface="Arial" panose="020B0604020202020204" pitchFamily="34" charset="0"/>
              </a:defRPr>
            </a:lvl1pPr>
          </a:lstStyle>
          <a:p>
            <a:fld id="{646166EA-9F0E-4B7D-BAFD-497A3DC7058E}" type="datetime4">
              <a:rPr lang="en-GB" smtClean="0"/>
              <a:pPr/>
              <a:t>03 May 2023</a:t>
            </a:fld>
            <a:endParaRPr lang="en-GB"/>
          </a:p>
        </p:txBody>
      </p:sp>
      <p:sp>
        <p:nvSpPr>
          <p:cNvPr id="5" name="Footer Placeholder 4"/>
          <p:cNvSpPr>
            <a:spLocks noGrp="1"/>
          </p:cNvSpPr>
          <p:nvPr>
            <p:ph type="ftr" sz="quarter" idx="14"/>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5"/>
          </p:nvPr>
        </p:nvSpPr>
        <p:spPr/>
        <p:txBody>
          <a:bodyPr/>
          <a:lstStyle>
            <a:lvl1pPr>
              <a:defRPr>
                <a:latin typeface="Arial" panose="020B0604020202020204" pitchFamily="34" charset="0"/>
                <a:cs typeface="Arial" panose="020B0604020202020204" pitchFamily="34" charset="0"/>
              </a:defRPr>
            </a:lvl1pPr>
          </a:lstStyle>
          <a:p>
            <a:fld id="{203C551C-83BB-4568-94F6-AC8A8312A04A}" type="slidenum">
              <a:rPr lang="en-GB" smtClean="0"/>
              <a:pPr/>
              <a:t>‹#›</a:t>
            </a:fld>
            <a:endParaRPr lang="en-GB"/>
          </a:p>
        </p:txBody>
      </p:sp>
    </p:spTree>
    <p:extLst>
      <p:ext uri="{BB962C8B-B14F-4D97-AF65-F5344CB8AC3E}">
        <p14:creationId xmlns:p14="http://schemas.microsoft.com/office/powerpoint/2010/main" val="361807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8BDE-65BA-4B6B-97DF-BF4FA6B5334F}"/>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2B256224-5D0E-432A-9251-CCF542A9C27E}"/>
              </a:ext>
            </a:extLst>
          </p:cNvPr>
          <p:cNvSpPr>
            <a:spLocks noGrp="1"/>
          </p:cNvSpPr>
          <p:nvPr>
            <p:ph type="body" sz="quarter" idx="11"/>
          </p:nvPr>
        </p:nvSpPr>
        <p:spPr>
          <a:xfrm>
            <a:off x="838200" y="1828800"/>
            <a:ext cx="10515600" cy="455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54E5EDB-6AF8-4152-9C68-2338E501B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31269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5DF6-9BB8-488B-9824-01BD900C653B}"/>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53490F0-8170-4391-A0D8-5BCDC25C7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235595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BBAD-B645-468D-A0A0-824BD868B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DD4BC-239F-4B09-82B8-E124982176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E1B32B-1CA6-4C7E-9C3F-B8224781A8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02A0BC9-CFE2-4DC0-AD67-FA502169F706}"/>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381533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C4E0-EBAC-4E7C-BE28-BC0FFD07F3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5D8B0-934B-4C02-BD23-78E9CD5A5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2C38B-656C-42A7-A45B-4523264C9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43314E-D827-488E-99B8-DF6687915D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D87AB4-C19B-4A84-AFAC-629878771F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33140AC-0AF7-4644-B94F-AA172F30B9C4}"/>
              </a:ext>
            </a:extLst>
          </p:cNvPr>
          <p:cNvSpPr>
            <a:spLocks noGrp="1"/>
          </p:cNvSpPr>
          <p:nvPr>
            <p:ph type="sldNum" sz="quarter" idx="10"/>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72173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F8CD-4C6C-4B3F-B751-4FFF43BC5051}"/>
              </a:ext>
            </a:extLst>
          </p:cNvPr>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C350CB95-F3D1-49A5-BC14-8EB7A27CD120}"/>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72382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F6AD44F-B14C-49C0-AED4-3E198278EE0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294978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1753-75BC-4FDC-AE08-599116BAE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C28BBF5-709A-4722-B5F8-25FBC94C1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058513D-2361-49C3-91F2-91FE1F67F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4B372F2-DFE7-4D16-9E72-0BF710D2FB9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421458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1EC3-AA2A-4057-A61B-9067410D3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941CC7-C447-4EDF-914C-1D195793E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81F3ECE-0A62-4491-90EA-14E9675F7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6346D3DB-A94B-4828-AFE7-6B168D6EFBDB}"/>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96639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E744356-6CB2-4833-9D39-4BFF8467543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7DB3DC-FA1C-495C-A457-8142B608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ECEEADB-4591-4818-A152-E71E2043CD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16F29E-CD5C-4B44-9B8E-833F2FB9BC3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
        <p:nvSpPr>
          <p:cNvPr id="4" name="TextBox 3">
            <a:extLst>
              <a:ext uri="{FF2B5EF4-FFF2-40B4-BE49-F238E27FC236}">
                <a16:creationId xmlns:a16="http://schemas.microsoft.com/office/drawing/2014/main" id="{0488AE23-902A-43B4-80BC-34B0AD3F115B}"/>
              </a:ext>
            </a:extLst>
          </p:cNvPr>
          <p:cNvSpPr txBox="1"/>
          <p:nvPr userDrawn="1"/>
        </p:nvSpPr>
        <p:spPr>
          <a:xfrm>
            <a:off x="0" y="6396335"/>
            <a:ext cx="12192000" cy="461665"/>
          </a:xfrm>
          <a:prstGeom prst="rect">
            <a:avLst/>
          </a:prstGeom>
          <a:solidFill>
            <a:srgbClr val="004E7D"/>
          </a:solidFill>
        </p:spPr>
        <p:txBody>
          <a:bodyPr wrap="square" rtlCol="0" anchor="ctr">
            <a:spAutoFit/>
          </a:bodyPr>
          <a:lstStyle/>
          <a:p>
            <a:pPr algn="r"/>
            <a:r>
              <a:rPr lang="en-US" sz="2400" dirty="0">
                <a:solidFill>
                  <a:schemeClr val="bg1"/>
                </a:solidFill>
              </a:rPr>
              <a:t>California Water Boards</a:t>
            </a:r>
          </a:p>
        </p:txBody>
      </p:sp>
    </p:spTree>
    <p:extLst>
      <p:ext uri="{BB962C8B-B14F-4D97-AF65-F5344CB8AC3E}">
        <p14:creationId xmlns:p14="http://schemas.microsoft.com/office/powerpoint/2010/main" val="356349825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2" r:id="rId4"/>
    <p:sldLayoutId id="2147483653" r:id="rId5"/>
    <p:sldLayoutId id="2147483654" r:id="rId6"/>
    <p:sldLayoutId id="2147483655" r:id="rId7"/>
    <p:sldLayoutId id="2147483656" r:id="rId8"/>
    <p:sldLayoutId id="2147483657" r:id="rId9"/>
    <p:sldLayoutId id="2147483661" r:id="rId10"/>
    <p:sldLayoutId id="214748366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ftp.sccwrp.org/pub/download/DOCUMENTS/TechnicalReports/926_WestCoastOAHSciencePanel.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hyperlink" Target="https://resources.ca.gov/-/media/CNRA-Website/Files/Initiatives/Water-Resilience/CA-Water-Supply-Strategy.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hyperlink" Target="http://theconversation.com/how-to-create-wealth-from-waste-and-reduce-our-landfill-24842" TargetMode="External"/><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hyperlink" Target="https://gscaltexmediahub.com/energy/column-south-korea-oil-export-2019-03/" TargetMode="External"/><Relationship Id="rId4" Type="http://schemas.openxmlformats.org/officeDocument/2006/relationships/image" Target="../media/image15.jpe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p:txBody>
          <a:bodyPr/>
          <a:lstStyle/>
          <a:p>
            <a:r>
              <a:rPr lang="en-US" dirty="0"/>
              <a:t>May 2023</a:t>
            </a:r>
          </a:p>
        </p:txBody>
      </p:sp>
      <p:sp>
        <p:nvSpPr>
          <p:cNvPr id="3" name="Subtitle 2">
            <a:extLst>
              <a:ext uri="{FF2B5EF4-FFF2-40B4-BE49-F238E27FC236}">
                <a16:creationId xmlns:a16="http://schemas.microsoft.com/office/drawing/2014/main" id="{8462484C-1499-4EBF-AE7D-A9BC2C925AF0}"/>
              </a:ext>
            </a:extLst>
          </p:cNvPr>
          <p:cNvSpPr>
            <a:spLocks noGrp="1"/>
          </p:cNvSpPr>
          <p:nvPr>
            <p:ph type="subTitle" idx="1"/>
          </p:nvPr>
        </p:nvSpPr>
        <p:spPr/>
        <p:txBody>
          <a:bodyPr>
            <a:normAutofit fontScale="92500" lnSpcReduction="10000"/>
          </a:bodyPr>
          <a:lstStyle/>
          <a:p>
            <a:r>
              <a:rPr lang="en-US" dirty="0"/>
              <a:t>Karen Mogus</a:t>
            </a:r>
          </a:p>
          <a:p>
            <a:r>
              <a:rPr lang="en-US" dirty="0"/>
              <a:t>Deputy Director for Water Quality</a:t>
            </a:r>
          </a:p>
        </p:txBody>
      </p:sp>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p:txBody>
          <a:bodyPr/>
          <a:lstStyle/>
          <a:p>
            <a:r>
              <a:rPr lang="en-US" dirty="0"/>
              <a:t>State Water Board Priorities</a:t>
            </a:r>
          </a:p>
        </p:txBody>
      </p:sp>
    </p:spTree>
    <p:extLst>
      <p:ext uri="{BB962C8B-B14F-4D97-AF65-F5344CB8AC3E}">
        <p14:creationId xmlns:p14="http://schemas.microsoft.com/office/powerpoint/2010/main" val="3719948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9C00653F-346D-4E71-95F0-FB6D1213D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927" y="5458"/>
            <a:ext cx="5708073" cy="6403571"/>
          </a:xfrm>
          <a:prstGeom prst="rect">
            <a:avLst/>
          </a:prstGeom>
        </p:spPr>
      </p:pic>
      <p:sp>
        <p:nvSpPr>
          <p:cNvPr id="9" name="Title 1">
            <a:extLst>
              <a:ext uri="{FF2B5EF4-FFF2-40B4-BE49-F238E27FC236}">
                <a16:creationId xmlns:a16="http://schemas.microsoft.com/office/drawing/2014/main" id="{D772AD76-7CB6-2C85-C270-0136310A4D0C}"/>
              </a:ext>
            </a:extLst>
          </p:cNvPr>
          <p:cNvSpPr txBox="1">
            <a:spLocks/>
          </p:cNvSpPr>
          <p:nvPr/>
        </p:nvSpPr>
        <p:spPr>
          <a:xfrm>
            <a:off x="838200" y="2057400"/>
            <a:ext cx="5419725" cy="216290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4E7D"/>
                </a:solidFill>
                <a:effectLst/>
                <a:uLnTx/>
                <a:uFillTx/>
                <a:latin typeface="Arial" panose="020B0604020202020204" pitchFamily="34" charset="0"/>
                <a:ea typeface="+mj-ea"/>
                <a:cs typeface="Arial" panose="020B0604020202020204" pitchFamily="34" charset="0"/>
              </a:rPr>
              <a:t>Occurrence of PFAS</a:t>
            </a:r>
            <a:br>
              <a:rPr kumimoji="0" lang="en-US" sz="4400" b="0" i="0" u="none" strike="noStrike" kern="1200" cap="none" spc="0" normalizeH="0" baseline="0" noProof="0">
                <a:ln>
                  <a:noFill/>
                </a:ln>
                <a:solidFill>
                  <a:srgbClr val="004E7D"/>
                </a:solidFill>
                <a:effectLst/>
                <a:uLnTx/>
                <a:uFillTx/>
                <a:latin typeface="Arial" panose="020B0604020202020204" pitchFamily="34" charset="0"/>
                <a:ea typeface="+mj-ea"/>
                <a:cs typeface="Arial" panose="020B0604020202020204" pitchFamily="34" charset="0"/>
              </a:rPr>
            </a:br>
            <a:r>
              <a:rPr kumimoji="0" lang="en-US" sz="4400" b="0" i="0" u="none" strike="noStrike" kern="1200" cap="none" spc="0" normalizeH="0" baseline="0" noProof="0">
                <a:ln>
                  <a:noFill/>
                </a:ln>
                <a:solidFill>
                  <a:srgbClr val="004E7D"/>
                </a:solidFill>
                <a:effectLst/>
                <a:uLnTx/>
                <a:uFillTx/>
                <a:latin typeface="Arial" panose="020B0604020202020204" pitchFamily="34" charset="0"/>
                <a:ea typeface="+mj-ea"/>
                <a:cs typeface="Arial" panose="020B0604020202020204" pitchFamily="34" charset="0"/>
              </a:rPr>
              <a:t>is Being Gathered Statewide </a:t>
            </a:r>
          </a:p>
        </p:txBody>
      </p:sp>
      <p:sp>
        <p:nvSpPr>
          <p:cNvPr id="3" name="Slide Number Placeholder 1">
            <a:extLst>
              <a:ext uri="{FF2B5EF4-FFF2-40B4-BE49-F238E27FC236}">
                <a16:creationId xmlns:a16="http://schemas.microsoft.com/office/drawing/2014/main" id="{780A2315-325B-4093-BF36-20C872F83FBE}"/>
              </a:ext>
            </a:extLst>
          </p:cNvPr>
          <p:cNvSpPr txBox="1">
            <a:spLocks/>
          </p:cNvSpPr>
          <p:nvPr/>
        </p:nvSpPr>
        <p:spPr>
          <a:xfrm>
            <a:off x="5727940" y="6451364"/>
            <a:ext cx="683517"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03C551C-83BB-4568-94F6-AC8A8312A04A}" type="slidenum">
              <a:rPr kumimoji="0" lang="en-GB"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Date Placeholder 1">
            <a:extLst>
              <a:ext uri="{FF2B5EF4-FFF2-40B4-BE49-F238E27FC236}">
                <a16:creationId xmlns:a16="http://schemas.microsoft.com/office/drawing/2014/main" id="{9FC4A496-696F-5D44-D7EB-86747A31A72B}"/>
              </a:ext>
            </a:extLst>
          </p:cNvPr>
          <p:cNvSpPr txBox="1">
            <a:spLocks/>
          </p:cNvSpPr>
          <p:nvPr/>
        </p:nvSpPr>
        <p:spPr>
          <a:xfrm>
            <a:off x="129856" y="6451364"/>
            <a:ext cx="1566255"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dirty="0">
                <a:solidFill>
                  <a:prstClr val="white"/>
                </a:solidFill>
              </a:rPr>
              <a:t>March 2023</a:t>
            </a:r>
          </a:p>
        </p:txBody>
      </p:sp>
    </p:spTree>
    <p:extLst>
      <p:ext uri="{BB962C8B-B14F-4D97-AF65-F5344CB8AC3E}">
        <p14:creationId xmlns:p14="http://schemas.microsoft.com/office/powerpoint/2010/main" val="1329483191"/>
      </p:ext>
    </p:extLst>
  </p:cSld>
  <p:clrMapOvr>
    <a:masterClrMapping/>
  </p:clrMapOvr>
  <mc:AlternateContent xmlns:mc="http://schemas.openxmlformats.org/markup-compatibility/2006" xmlns:p14="http://schemas.microsoft.com/office/powerpoint/2010/main">
    <mc:Choice Requires="p14">
      <p:transition spd="slow" p14:dur="2000" advTm="308581"/>
    </mc:Choice>
    <mc:Fallback xmlns="">
      <p:transition spd="slow" advTm="3085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0E4E39-52A8-A273-3CE9-51E517D86CCC}"/>
              </a:ext>
            </a:extLst>
          </p:cNvPr>
          <p:cNvSpPr txBox="1"/>
          <p:nvPr/>
        </p:nvSpPr>
        <p:spPr>
          <a:xfrm>
            <a:off x="243840" y="5385137"/>
            <a:ext cx="4957645"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Data downloaded in February 2022 – raw water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NL = Notification Level; QRAA = Quarterly Running Annual Average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RL = Response Level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PFOA and PFOS analyzed using EPA Method 537.1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PFOA: = NL = 5.1 ng/L, RL = 10 ng/L │PFOS: NL = 6.5 ng/L, RL = 40 ng/L </a:t>
            </a:r>
          </a:p>
        </p:txBody>
      </p:sp>
      <p:pic>
        <p:nvPicPr>
          <p:cNvPr id="7" name="Picture 6" descr="Map&#10;&#10;Description automatically generated">
            <a:extLst>
              <a:ext uri="{FF2B5EF4-FFF2-40B4-BE49-F238E27FC236}">
                <a16:creationId xmlns:a16="http://schemas.microsoft.com/office/drawing/2014/main" id="{23673632-213C-D50F-3739-25AB4B73F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188" y="4844"/>
            <a:ext cx="6978812" cy="6400800"/>
          </a:xfrm>
          <a:prstGeom prst="rect">
            <a:avLst/>
          </a:prstGeom>
        </p:spPr>
      </p:pic>
      <p:sp>
        <p:nvSpPr>
          <p:cNvPr id="8" name="Title 1">
            <a:extLst>
              <a:ext uri="{FF2B5EF4-FFF2-40B4-BE49-F238E27FC236}">
                <a16:creationId xmlns:a16="http://schemas.microsoft.com/office/drawing/2014/main" id="{49F0D74A-C8B1-F38A-607D-71908B76A78C}"/>
              </a:ext>
            </a:extLst>
          </p:cNvPr>
          <p:cNvSpPr txBox="1">
            <a:spLocks/>
          </p:cNvSpPr>
          <p:nvPr/>
        </p:nvSpPr>
        <p:spPr>
          <a:xfrm>
            <a:off x="675502" y="1940012"/>
            <a:ext cx="4346663" cy="2384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4E7D"/>
                </a:solidFill>
                <a:effectLst/>
                <a:uLnTx/>
                <a:uFillTx/>
                <a:latin typeface="Arial" panose="020B0604020202020204" pitchFamily="34" charset="0"/>
                <a:ea typeface="+mj-ea"/>
                <a:cs typeface="Arial" panose="020B0604020202020204" pitchFamily="34" charset="0"/>
              </a:rPr>
              <a:t>2021</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4E7D"/>
                </a:solidFill>
                <a:effectLst/>
                <a:uLnTx/>
                <a:uFillTx/>
                <a:latin typeface="Arial" panose="020B0604020202020204" pitchFamily="34" charset="0"/>
                <a:ea typeface="+mj-ea"/>
                <a:cs typeface="Arial" panose="020B0604020202020204" pitchFamily="34" charset="0"/>
              </a:rPr>
              <a:t>PFOA/PFOS - Drinking Water Supply Wells </a:t>
            </a:r>
            <a:endParaRPr kumimoji="0" lang="en-US" sz="4000" b="0" i="0" u="none" strike="noStrike" kern="1200" cap="none" spc="0" normalizeH="0" baseline="0" noProof="0" dirty="0">
              <a:ln>
                <a:noFill/>
              </a:ln>
              <a:solidFill>
                <a:srgbClr val="004E7D"/>
              </a:solidFill>
              <a:effectLst/>
              <a:highlight>
                <a:srgbClr val="FFFF00"/>
              </a:highlight>
              <a:uLnTx/>
              <a:uFillTx/>
              <a:latin typeface="Arial" panose="020B0604020202020204" pitchFamily="34" charset="0"/>
              <a:ea typeface="+mj-ea"/>
              <a:cs typeface="Arial" panose="020B0604020202020204" pitchFamily="34" charset="0"/>
            </a:endParaRPr>
          </a:p>
        </p:txBody>
      </p:sp>
      <p:sp>
        <p:nvSpPr>
          <p:cNvPr id="3" name="Slide Number Placeholder 1">
            <a:extLst>
              <a:ext uri="{FF2B5EF4-FFF2-40B4-BE49-F238E27FC236}">
                <a16:creationId xmlns:a16="http://schemas.microsoft.com/office/drawing/2014/main" id="{08588B5A-FCB3-0F69-F4CC-A2BF867DD330}"/>
              </a:ext>
            </a:extLst>
          </p:cNvPr>
          <p:cNvSpPr txBox="1">
            <a:spLocks/>
          </p:cNvSpPr>
          <p:nvPr/>
        </p:nvSpPr>
        <p:spPr>
          <a:xfrm>
            <a:off x="5727940" y="6451364"/>
            <a:ext cx="683517"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03C551C-83BB-4568-94F6-AC8A8312A04A}" type="slidenum">
              <a:rPr kumimoji="0" lang="en-GB"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Date Placeholder 1">
            <a:extLst>
              <a:ext uri="{FF2B5EF4-FFF2-40B4-BE49-F238E27FC236}">
                <a16:creationId xmlns:a16="http://schemas.microsoft.com/office/drawing/2014/main" id="{D05E905B-A6C8-C71C-6934-440EAD1E7D23}"/>
              </a:ext>
            </a:extLst>
          </p:cNvPr>
          <p:cNvSpPr txBox="1">
            <a:spLocks/>
          </p:cNvSpPr>
          <p:nvPr/>
        </p:nvSpPr>
        <p:spPr>
          <a:xfrm>
            <a:off x="129856" y="6451364"/>
            <a:ext cx="1566255"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dirty="0">
                <a:solidFill>
                  <a:prstClr val="white"/>
                </a:solidFill>
              </a:rPr>
              <a:t>March 2023</a:t>
            </a:r>
          </a:p>
        </p:txBody>
      </p:sp>
    </p:spTree>
    <p:extLst>
      <p:ext uri="{BB962C8B-B14F-4D97-AF65-F5344CB8AC3E}">
        <p14:creationId xmlns:p14="http://schemas.microsoft.com/office/powerpoint/2010/main" val="382393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7298B-D013-6E24-6866-D5742FC75D6E}"/>
              </a:ext>
            </a:extLst>
          </p:cNvPr>
          <p:cNvSpPr>
            <a:spLocks noGrp="1"/>
          </p:cNvSpPr>
          <p:nvPr>
            <p:ph type="title"/>
          </p:nvPr>
        </p:nvSpPr>
        <p:spPr>
          <a:xfrm>
            <a:off x="826393" y="1728754"/>
            <a:ext cx="3351711" cy="3387497"/>
          </a:xfrm>
        </p:spPr>
        <p:txBody>
          <a:bodyPr vert="horz" lIns="91440" tIns="45720" rIns="91440" bIns="45720" rtlCol="0" anchor="ctr">
            <a:normAutofit/>
          </a:bodyPr>
          <a:lstStyle/>
          <a:p>
            <a:r>
              <a:rPr lang="en-US" dirty="0">
                <a:solidFill>
                  <a:srgbClr val="004E7D"/>
                </a:solidFill>
              </a:rPr>
              <a:t>AB-178 (Budget Act of 2022)</a:t>
            </a:r>
          </a:p>
        </p:txBody>
      </p:sp>
      <p:sp>
        <p:nvSpPr>
          <p:cNvPr id="3" name="Text Placeholder 2">
            <a:extLst>
              <a:ext uri="{FF2B5EF4-FFF2-40B4-BE49-F238E27FC236}">
                <a16:creationId xmlns:a16="http://schemas.microsoft.com/office/drawing/2014/main" id="{B2064587-9947-5180-5052-7155B4194B06}"/>
              </a:ext>
            </a:extLst>
          </p:cNvPr>
          <p:cNvSpPr>
            <a:spLocks noGrp="1"/>
          </p:cNvSpPr>
          <p:nvPr>
            <p:ph type="body" sz="quarter" idx="11"/>
          </p:nvPr>
        </p:nvSpPr>
        <p:spPr>
          <a:xfrm>
            <a:off x="4810259" y="649480"/>
            <a:ext cx="6555347" cy="5546047"/>
          </a:xfrm>
        </p:spPr>
        <p:txBody>
          <a:bodyPr vert="horz" lIns="91440" tIns="45720" rIns="91440" bIns="45720" rtlCol="0" anchor="ctr">
            <a:normAutofit/>
          </a:bodyPr>
          <a:lstStyle/>
          <a:p>
            <a:pPr marL="457200" indent="-457200">
              <a:lnSpc>
                <a:spcPct val="100000"/>
              </a:lnSpc>
              <a:buFont typeface="+mj-lt"/>
              <a:buAutoNum type="arabicPeriod"/>
            </a:pPr>
            <a:r>
              <a:rPr lang="en-US" sz="2400" dirty="0"/>
              <a:t>Develop and validate a </a:t>
            </a:r>
            <a:r>
              <a:rPr lang="en-US" sz="2400" b="1" dirty="0"/>
              <a:t>broad-spectrum test method </a:t>
            </a:r>
            <a:r>
              <a:rPr lang="en-US" sz="2400" dirty="0"/>
              <a:t>for the class of PFAS</a:t>
            </a:r>
          </a:p>
          <a:p>
            <a:pPr marL="457200" indent="-457200">
              <a:lnSpc>
                <a:spcPct val="100000"/>
              </a:lnSpc>
              <a:buFont typeface="+mj-lt"/>
              <a:buAutoNum type="arabicPeriod"/>
            </a:pPr>
            <a:r>
              <a:rPr lang="en-US" sz="2400" dirty="0"/>
              <a:t>Monitor all community public water systems in the state at least once, with state funding directed to accomplish </a:t>
            </a:r>
            <a:r>
              <a:rPr lang="en-US" sz="2400" b="1" dirty="0"/>
              <a:t>PFAS</a:t>
            </a:r>
            <a:r>
              <a:rPr lang="en-US" sz="2400" dirty="0"/>
              <a:t> </a:t>
            </a:r>
            <a:r>
              <a:rPr lang="en-US" sz="2400" b="1" dirty="0"/>
              <a:t>testing</a:t>
            </a:r>
            <a:r>
              <a:rPr lang="en-US" sz="2400" dirty="0"/>
              <a:t> of community public water systems serving disadvantaged and severally disadvantaged communities*</a:t>
            </a:r>
          </a:p>
          <a:p>
            <a:pPr marL="457200" indent="-457200">
              <a:lnSpc>
                <a:spcPct val="100000"/>
              </a:lnSpc>
              <a:buFont typeface="+mj-lt"/>
              <a:buAutoNum type="arabicPeriod"/>
            </a:pPr>
            <a:r>
              <a:rPr lang="en-US" sz="2400" dirty="0"/>
              <a:t>Develop a </a:t>
            </a:r>
            <a:r>
              <a:rPr lang="en-US" sz="2400" b="1" dirty="0"/>
              <a:t>treatment-based regulation </a:t>
            </a:r>
            <a:r>
              <a:rPr lang="en-US" sz="2400" dirty="0"/>
              <a:t>for the entire class of PFAS</a:t>
            </a:r>
          </a:p>
        </p:txBody>
      </p:sp>
      <p:sp>
        <p:nvSpPr>
          <p:cNvPr id="4" name="Slide Number Placeholder 3">
            <a:extLst>
              <a:ext uri="{FF2B5EF4-FFF2-40B4-BE49-F238E27FC236}">
                <a16:creationId xmlns:a16="http://schemas.microsoft.com/office/drawing/2014/main" id="{001C6EDE-46B4-C226-9EC2-0355E3DB7732}"/>
              </a:ext>
            </a:extLst>
          </p:cNvPr>
          <p:cNvSpPr>
            <a:spLocks noGrp="1"/>
          </p:cNvSpPr>
          <p:nvPr>
            <p:ph type="sldNum" sz="quarter" idx="4"/>
          </p:nvPr>
        </p:nvSpPr>
        <p:spPr>
          <a:xfrm>
            <a:off x="11704320" y="6455664"/>
            <a:ext cx="448056" cy="365125"/>
          </a:xfrm>
        </p:spPr>
        <p:txBody>
          <a:bodyPr vert="horz" lIns="91440" tIns="45720" rIns="91440" bIns="45720" rtlCol="0" anchor="ctr">
            <a:normAutofit/>
          </a:bodyPr>
          <a:lstStyle/>
          <a:p>
            <a:pPr algn="r">
              <a:spcAft>
                <a:spcPts val="600"/>
              </a:spcAft>
            </a:pPr>
            <a:fld id="{A15CFC30-E45D-4431-B46B-489B270F7815}" type="slidenum">
              <a:rPr lang="en-US" sz="1100">
                <a:solidFill>
                  <a:schemeClr val="tx1">
                    <a:lumMod val="50000"/>
                    <a:lumOff val="50000"/>
                  </a:schemeClr>
                </a:solidFill>
              </a:rPr>
              <a:pPr algn="r">
                <a:spcAft>
                  <a:spcPts val="600"/>
                </a:spcAft>
              </a:pPr>
              <a:t>12</a:t>
            </a:fld>
            <a:endParaRPr lang="en-US" sz="1100">
              <a:solidFill>
                <a:schemeClr val="tx1">
                  <a:lumMod val="50000"/>
                  <a:lumOff val="50000"/>
                </a:schemeClr>
              </a:solidFill>
            </a:endParaRPr>
          </a:p>
        </p:txBody>
      </p:sp>
      <p:sp>
        <p:nvSpPr>
          <p:cNvPr id="5" name="TextBox 4">
            <a:extLst>
              <a:ext uri="{FF2B5EF4-FFF2-40B4-BE49-F238E27FC236}">
                <a16:creationId xmlns:a16="http://schemas.microsoft.com/office/drawing/2014/main" id="{43AD1FEC-0059-DA29-13C5-1DFFF807A36E}"/>
              </a:ext>
            </a:extLst>
          </p:cNvPr>
          <p:cNvSpPr txBox="1"/>
          <p:nvPr/>
        </p:nvSpPr>
        <p:spPr>
          <a:xfrm>
            <a:off x="145909" y="5954114"/>
            <a:ext cx="4712677" cy="369332"/>
          </a:xfrm>
          <a:prstGeom prst="rect">
            <a:avLst/>
          </a:prstGeom>
          <a:noFill/>
        </p:spPr>
        <p:txBody>
          <a:bodyPr wrap="square" rtlCol="0">
            <a:spAutoFit/>
          </a:bodyPr>
          <a:lstStyle/>
          <a:p>
            <a:r>
              <a:rPr lang="en-US"/>
              <a:t>*Approximately 4,000 wells in California</a:t>
            </a:r>
          </a:p>
        </p:txBody>
      </p:sp>
      <p:sp>
        <p:nvSpPr>
          <p:cNvPr id="6" name="Slide Number Placeholder 1">
            <a:extLst>
              <a:ext uri="{FF2B5EF4-FFF2-40B4-BE49-F238E27FC236}">
                <a16:creationId xmlns:a16="http://schemas.microsoft.com/office/drawing/2014/main" id="{C9E6A4D5-9042-D365-E708-8BC247E8D8F7}"/>
              </a:ext>
            </a:extLst>
          </p:cNvPr>
          <p:cNvSpPr txBox="1">
            <a:spLocks/>
          </p:cNvSpPr>
          <p:nvPr/>
        </p:nvSpPr>
        <p:spPr>
          <a:xfrm>
            <a:off x="5727940" y="6451364"/>
            <a:ext cx="683517"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03C551C-83BB-4568-94F6-AC8A8312A04A}" type="slidenum">
              <a:rPr kumimoji="0" lang="en-GB"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Date Placeholder 1">
            <a:extLst>
              <a:ext uri="{FF2B5EF4-FFF2-40B4-BE49-F238E27FC236}">
                <a16:creationId xmlns:a16="http://schemas.microsoft.com/office/drawing/2014/main" id="{C2CA8AF4-AED2-A81F-1B3D-C83CB9EA9090}"/>
              </a:ext>
            </a:extLst>
          </p:cNvPr>
          <p:cNvSpPr txBox="1">
            <a:spLocks/>
          </p:cNvSpPr>
          <p:nvPr/>
        </p:nvSpPr>
        <p:spPr>
          <a:xfrm>
            <a:off x="129856" y="6451364"/>
            <a:ext cx="1566255"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dirty="0">
                <a:solidFill>
                  <a:prstClr val="white"/>
                </a:solidFill>
              </a:rPr>
              <a:t>March 2023</a:t>
            </a:r>
          </a:p>
        </p:txBody>
      </p:sp>
    </p:spTree>
    <p:extLst>
      <p:ext uri="{BB962C8B-B14F-4D97-AF65-F5344CB8AC3E}">
        <p14:creationId xmlns:p14="http://schemas.microsoft.com/office/powerpoint/2010/main" val="3093568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EA79-C717-D1D3-FD1C-7110FA0397CB}"/>
              </a:ext>
            </a:extLst>
          </p:cNvPr>
          <p:cNvSpPr>
            <a:spLocks noGrp="1"/>
          </p:cNvSpPr>
          <p:nvPr>
            <p:ph type="title"/>
          </p:nvPr>
        </p:nvSpPr>
        <p:spPr/>
        <p:txBody>
          <a:bodyPr/>
          <a:lstStyle/>
          <a:p>
            <a:r>
              <a:rPr lang="en-US" dirty="0"/>
              <a:t>Funding</a:t>
            </a:r>
          </a:p>
        </p:txBody>
      </p:sp>
      <p:sp>
        <p:nvSpPr>
          <p:cNvPr id="3" name="Content Placeholder 2">
            <a:extLst>
              <a:ext uri="{FF2B5EF4-FFF2-40B4-BE49-F238E27FC236}">
                <a16:creationId xmlns:a16="http://schemas.microsoft.com/office/drawing/2014/main" id="{A43C5803-E05A-A706-77EA-7C9B1D8C6E41}"/>
              </a:ext>
            </a:extLst>
          </p:cNvPr>
          <p:cNvSpPr>
            <a:spLocks noGrp="1"/>
          </p:cNvSpPr>
          <p:nvPr>
            <p:ph sz="quarter" idx="12"/>
          </p:nvPr>
        </p:nvSpPr>
        <p:spPr/>
        <p:txBody>
          <a:bodyPr/>
          <a:lstStyle/>
          <a:p>
            <a:r>
              <a:rPr lang="en-US" dirty="0"/>
              <a:t>Clean Water State Revolving Fund Intended Use Plan (IUP)</a:t>
            </a:r>
          </a:p>
          <a:p>
            <a:r>
              <a:rPr lang="en-US" dirty="0"/>
              <a:t>Grants/Principal Forgiveness</a:t>
            </a:r>
          </a:p>
          <a:p>
            <a:r>
              <a:rPr lang="en-US" dirty="0"/>
              <a:t>Fundable List</a:t>
            </a:r>
          </a:p>
          <a:p>
            <a:r>
              <a:rPr lang="en-US" dirty="0"/>
              <a:t>Schedule</a:t>
            </a:r>
          </a:p>
          <a:p>
            <a:pPr lvl="1"/>
            <a:r>
              <a:rPr lang="en-US" dirty="0"/>
              <a:t>May 19, 2023 - Draft IUP Posted for 30-day Public Comment Period</a:t>
            </a:r>
          </a:p>
          <a:p>
            <a:pPr lvl="1"/>
            <a:r>
              <a:rPr lang="en-US" dirty="0"/>
              <a:t>June 20, 2023 – Public Outreach Board Workshop</a:t>
            </a:r>
          </a:p>
          <a:p>
            <a:pPr lvl="1"/>
            <a:r>
              <a:rPr lang="en-US" dirty="0"/>
              <a:t>June 23, 2023 – Deadline to Submit Comments</a:t>
            </a:r>
          </a:p>
          <a:p>
            <a:pPr lvl="1"/>
            <a:r>
              <a:rPr lang="en-US" dirty="0"/>
              <a:t>July 18, 2023 – Board Meeting to Consider Adoption of the IUP</a:t>
            </a:r>
          </a:p>
        </p:txBody>
      </p:sp>
      <p:sp>
        <p:nvSpPr>
          <p:cNvPr id="4" name="Slide Number Placeholder 3">
            <a:extLst>
              <a:ext uri="{FF2B5EF4-FFF2-40B4-BE49-F238E27FC236}">
                <a16:creationId xmlns:a16="http://schemas.microsoft.com/office/drawing/2014/main" id="{8308CDA3-9882-11D7-722D-6FF038D3CF8B}"/>
              </a:ext>
            </a:extLst>
          </p:cNvPr>
          <p:cNvSpPr>
            <a:spLocks noGrp="1"/>
          </p:cNvSpPr>
          <p:nvPr>
            <p:ph type="sldNum" sz="quarter" idx="15"/>
          </p:nvPr>
        </p:nvSpPr>
        <p:spPr/>
        <p:txBody>
          <a:bodyPr/>
          <a:lstStyle/>
          <a:p>
            <a:fld id="{203C551C-83BB-4568-94F6-AC8A8312A04A}" type="slidenum">
              <a:rPr lang="en-GB" smtClean="0"/>
              <a:pPr/>
              <a:t>13</a:t>
            </a:fld>
            <a:endParaRPr lang="en-GB"/>
          </a:p>
        </p:txBody>
      </p:sp>
    </p:spTree>
    <p:extLst>
      <p:ext uri="{BB962C8B-B14F-4D97-AF65-F5344CB8AC3E}">
        <p14:creationId xmlns:p14="http://schemas.microsoft.com/office/powerpoint/2010/main" val="105366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B5E9-C572-0688-80A7-0E1077092C73}"/>
              </a:ext>
            </a:extLst>
          </p:cNvPr>
          <p:cNvSpPr>
            <a:spLocks noGrp="1"/>
          </p:cNvSpPr>
          <p:nvPr>
            <p:ph type="title"/>
          </p:nvPr>
        </p:nvSpPr>
        <p:spPr>
          <a:xfrm>
            <a:off x="4981575" y="2527300"/>
            <a:ext cx="2971800" cy="1325563"/>
          </a:xfrm>
        </p:spPr>
        <p:txBody>
          <a:bodyPr/>
          <a:lstStyle/>
          <a:p>
            <a:r>
              <a:rPr lang="en-US" dirty="0"/>
              <a:t>Thank you!</a:t>
            </a:r>
          </a:p>
        </p:txBody>
      </p:sp>
      <p:sp>
        <p:nvSpPr>
          <p:cNvPr id="4" name="Slide Number Placeholder 3">
            <a:extLst>
              <a:ext uri="{FF2B5EF4-FFF2-40B4-BE49-F238E27FC236}">
                <a16:creationId xmlns:a16="http://schemas.microsoft.com/office/drawing/2014/main" id="{A7C6C84D-7247-EACC-9C12-944783C41223}"/>
              </a:ext>
            </a:extLst>
          </p:cNvPr>
          <p:cNvSpPr>
            <a:spLocks noGrp="1"/>
          </p:cNvSpPr>
          <p:nvPr>
            <p:ph type="sldNum" sz="quarter" idx="4"/>
          </p:nvPr>
        </p:nvSpPr>
        <p:spPr/>
        <p:txBody>
          <a:bodyPr/>
          <a:lstStyle/>
          <a:p>
            <a:fld id="{203C551C-83BB-4568-94F6-AC8A8312A04A}" type="slidenum">
              <a:rPr lang="en-GB" smtClean="0"/>
              <a:pPr/>
              <a:t>14</a:t>
            </a:fld>
            <a:endParaRPr lang="en-GB"/>
          </a:p>
        </p:txBody>
      </p:sp>
    </p:spTree>
    <p:extLst>
      <p:ext uri="{BB962C8B-B14F-4D97-AF65-F5344CB8AC3E}">
        <p14:creationId xmlns:p14="http://schemas.microsoft.com/office/powerpoint/2010/main" val="54210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8A17AC-AE72-48DB-8E25-1A38E59CC9CA}"/>
              </a:ext>
            </a:extLst>
          </p:cNvPr>
          <p:cNvSpPr>
            <a:spLocks noGrp="1"/>
          </p:cNvSpPr>
          <p:nvPr>
            <p:ph type="sldNum" sz="quarter" idx="4"/>
          </p:nvPr>
        </p:nvSpPr>
        <p:spPr/>
        <p:txBody>
          <a:bodyPr/>
          <a:lstStyle/>
          <a:p>
            <a:fld id="{A15CFC30-E45D-4431-B46B-489B270F7815}" type="slidenum">
              <a:rPr lang="en-US" smtClean="0"/>
              <a:pPr/>
              <a:t>2</a:t>
            </a:fld>
            <a:endParaRPr lang="en-US"/>
          </a:p>
        </p:txBody>
      </p:sp>
      <p:sp>
        <p:nvSpPr>
          <p:cNvPr id="3" name="Text Placeholder 2">
            <a:extLst>
              <a:ext uri="{FF2B5EF4-FFF2-40B4-BE49-F238E27FC236}">
                <a16:creationId xmlns:a16="http://schemas.microsoft.com/office/drawing/2014/main" id="{96F61D8E-AF72-44BC-B2E9-8493EF01195A}"/>
              </a:ext>
            </a:extLst>
          </p:cNvPr>
          <p:cNvSpPr>
            <a:spLocks noGrp="1"/>
          </p:cNvSpPr>
          <p:nvPr>
            <p:ph type="body" sz="quarter" idx="11"/>
          </p:nvPr>
        </p:nvSpPr>
        <p:spPr/>
        <p:txBody>
          <a:bodyPr/>
          <a:lstStyle/>
          <a:p>
            <a:r>
              <a:rPr lang="en-US" dirty="0"/>
              <a:t>Ocean acidification, harmful algal blooms and nutrients</a:t>
            </a:r>
          </a:p>
          <a:p>
            <a:r>
              <a:rPr lang="en-US" dirty="0"/>
              <a:t>Water Supply Strategy </a:t>
            </a:r>
          </a:p>
          <a:p>
            <a:r>
              <a:rPr lang="en-US" dirty="0"/>
              <a:t>PFAS</a:t>
            </a:r>
          </a:p>
          <a:p>
            <a:r>
              <a:rPr lang="en-US" dirty="0"/>
              <a:t>Funding</a:t>
            </a:r>
          </a:p>
        </p:txBody>
      </p:sp>
      <p:sp>
        <p:nvSpPr>
          <p:cNvPr id="2" name="Title 1">
            <a:extLst>
              <a:ext uri="{FF2B5EF4-FFF2-40B4-BE49-F238E27FC236}">
                <a16:creationId xmlns:a16="http://schemas.microsoft.com/office/drawing/2014/main" id="{F2E8DC14-511F-40D4-B2E8-B595CE47AEB6}"/>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283822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1ACD-DCD6-ACE2-E6C1-84D3E3C48063}"/>
              </a:ext>
            </a:extLst>
          </p:cNvPr>
          <p:cNvSpPr>
            <a:spLocks noGrp="1"/>
          </p:cNvSpPr>
          <p:nvPr>
            <p:ph type="title"/>
          </p:nvPr>
        </p:nvSpPr>
        <p:spPr/>
        <p:txBody>
          <a:bodyPr/>
          <a:lstStyle/>
          <a:p>
            <a:r>
              <a:rPr lang="en-US" dirty="0"/>
              <a:t>Ocean Acidification, Harmful Algal Blooms &amp; Nutrients</a:t>
            </a:r>
          </a:p>
        </p:txBody>
      </p:sp>
      <p:sp>
        <p:nvSpPr>
          <p:cNvPr id="3" name="Text Placeholder 2">
            <a:extLst>
              <a:ext uri="{FF2B5EF4-FFF2-40B4-BE49-F238E27FC236}">
                <a16:creationId xmlns:a16="http://schemas.microsoft.com/office/drawing/2014/main" id="{3FA6749C-1240-E700-2CD5-6E508E871CE6}"/>
              </a:ext>
            </a:extLst>
          </p:cNvPr>
          <p:cNvSpPr>
            <a:spLocks noGrp="1"/>
          </p:cNvSpPr>
          <p:nvPr>
            <p:ph type="body" sz="quarter" idx="11"/>
          </p:nvPr>
        </p:nvSpPr>
        <p:spPr/>
        <p:txBody>
          <a:bodyPr/>
          <a:lstStyle/>
          <a:p>
            <a:r>
              <a:rPr lang="en-US" dirty="0"/>
              <a:t>West Coast Ocean Acidification and Hypoxia Science Panel</a:t>
            </a:r>
          </a:p>
          <a:p>
            <a:pPr marL="457200" lvl="1" indent="0">
              <a:buNone/>
            </a:pPr>
            <a:r>
              <a:rPr lang="en-US" dirty="0">
                <a:hlinkClick r:id="rId2"/>
              </a:rPr>
              <a:t>926_WestCoastOAHSciencePanel.pdf (sccwrp.org)</a:t>
            </a:r>
            <a:endParaRPr lang="en-US" dirty="0"/>
          </a:p>
          <a:p>
            <a:pPr lvl="1"/>
            <a:r>
              <a:rPr lang="en-US" dirty="0"/>
              <a:t>Global carbon emissions are the dominant cause of ocean acidification</a:t>
            </a:r>
          </a:p>
          <a:p>
            <a:pPr lvl="1"/>
            <a:r>
              <a:rPr lang="en-US" dirty="0"/>
              <a:t>Local conditions can be improved through reduction of human sources of nutrients</a:t>
            </a:r>
          </a:p>
          <a:p>
            <a:pPr lvl="1"/>
            <a:r>
              <a:rPr lang="en-US" dirty="0"/>
              <a:t>Recommended development of robust predictive models of ocean acidification and hypoxia</a:t>
            </a:r>
          </a:p>
        </p:txBody>
      </p:sp>
      <p:sp>
        <p:nvSpPr>
          <p:cNvPr id="4" name="Slide Number Placeholder 3">
            <a:extLst>
              <a:ext uri="{FF2B5EF4-FFF2-40B4-BE49-F238E27FC236}">
                <a16:creationId xmlns:a16="http://schemas.microsoft.com/office/drawing/2014/main" id="{8AE21651-5AA9-8C35-910B-16B57C4D27B1}"/>
              </a:ext>
            </a:extLst>
          </p:cNvPr>
          <p:cNvSpPr>
            <a:spLocks noGrp="1"/>
          </p:cNvSpPr>
          <p:nvPr>
            <p:ph type="sldNum" sz="quarter" idx="4"/>
          </p:nvPr>
        </p:nvSpPr>
        <p:spPr/>
        <p:txBody>
          <a:bodyPr/>
          <a:lstStyle/>
          <a:p>
            <a:fld id="{A15CFC30-E45D-4431-B46B-489B270F7815}" type="slidenum">
              <a:rPr lang="en-US" smtClean="0"/>
              <a:pPr/>
              <a:t>3</a:t>
            </a:fld>
            <a:endParaRPr lang="en-US"/>
          </a:p>
        </p:txBody>
      </p:sp>
    </p:spTree>
    <p:extLst>
      <p:ext uri="{BB962C8B-B14F-4D97-AF65-F5344CB8AC3E}">
        <p14:creationId xmlns:p14="http://schemas.microsoft.com/office/powerpoint/2010/main" val="44721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0BE2-4E91-3531-A6E7-2B1DF6B222A7}"/>
              </a:ext>
            </a:extLst>
          </p:cNvPr>
          <p:cNvSpPr>
            <a:spLocks noGrp="1"/>
          </p:cNvSpPr>
          <p:nvPr>
            <p:ph type="title"/>
          </p:nvPr>
        </p:nvSpPr>
        <p:spPr/>
        <p:txBody>
          <a:bodyPr/>
          <a:lstStyle/>
          <a:p>
            <a:r>
              <a:rPr lang="en-US" dirty="0"/>
              <a:t>Preliminary Model Findings</a:t>
            </a:r>
          </a:p>
        </p:txBody>
      </p:sp>
      <p:sp>
        <p:nvSpPr>
          <p:cNvPr id="3" name="Text Placeholder 2">
            <a:extLst>
              <a:ext uri="{FF2B5EF4-FFF2-40B4-BE49-F238E27FC236}">
                <a16:creationId xmlns:a16="http://schemas.microsoft.com/office/drawing/2014/main" id="{71724FAC-687B-701D-5350-E43694E4D98B}"/>
              </a:ext>
            </a:extLst>
          </p:cNvPr>
          <p:cNvSpPr>
            <a:spLocks noGrp="1"/>
          </p:cNvSpPr>
          <p:nvPr>
            <p:ph type="body" sz="quarter" idx="11"/>
          </p:nvPr>
        </p:nvSpPr>
        <p:spPr/>
        <p:txBody>
          <a:bodyPr/>
          <a:lstStyle/>
          <a:p>
            <a:r>
              <a:rPr lang="en-US" dirty="0"/>
              <a:t>Human sources of nutrients do cause measurable changes in ocean chemistry that…</a:t>
            </a:r>
          </a:p>
          <a:p>
            <a:r>
              <a:rPr lang="en-US" dirty="0"/>
              <a:t>Reduce the volume of ocean habitat by up to 30% over 25% of the Southern California Bight during 3 months of the year</a:t>
            </a:r>
          </a:p>
        </p:txBody>
      </p:sp>
      <p:sp>
        <p:nvSpPr>
          <p:cNvPr id="4" name="Slide Number Placeholder 3">
            <a:extLst>
              <a:ext uri="{FF2B5EF4-FFF2-40B4-BE49-F238E27FC236}">
                <a16:creationId xmlns:a16="http://schemas.microsoft.com/office/drawing/2014/main" id="{47BAD61E-AF46-DCA3-E12C-4CD6E522191D}"/>
              </a:ext>
            </a:extLst>
          </p:cNvPr>
          <p:cNvSpPr>
            <a:spLocks noGrp="1"/>
          </p:cNvSpPr>
          <p:nvPr>
            <p:ph type="sldNum" sz="quarter" idx="4"/>
          </p:nvPr>
        </p:nvSpPr>
        <p:spPr/>
        <p:txBody>
          <a:bodyPr/>
          <a:lstStyle/>
          <a:p>
            <a:fld id="{A15CFC30-E45D-4431-B46B-489B270F7815}" type="slidenum">
              <a:rPr lang="en-US" smtClean="0"/>
              <a:pPr/>
              <a:t>4</a:t>
            </a:fld>
            <a:endParaRPr lang="en-US"/>
          </a:p>
        </p:txBody>
      </p:sp>
    </p:spTree>
    <p:extLst>
      <p:ext uri="{BB962C8B-B14F-4D97-AF65-F5344CB8AC3E}">
        <p14:creationId xmlns:p14="http://schemas.microsoft.com/office/powerpoint/2010/main" val="75720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0" y="-7815"/>
            <a:ext cx="12192000" cy="865600"/>
          </a:xfrm>
          <a:prstGeom prst="rect">
            <a:avLst/>
          </a:prstGeom>
          <a:noFill/>
          <a:ln>
            <a:noFill/>
          </a:ln>
        </p:spPr>
        <p:txBody>
          <a:bodyPr spcFirstLastPara="1" vert="horz" wrap="square" lIns="91433" tIns="45700" rIns="91433" bIns="45700" rtlCol="0" anchor="ctr" anchorCtr="0">
            <a:noAutofit/>
          </a:bodyPr>
          <a:lstStyle/>
          <a:p>
            <a:pPr marL="474109">
              <a:buSzPts val="3300"/>
            </a:pPr>
            <a:r>
              <a:rPr lang="en" sz="4800" b="1">
                <a:latin typeface="Arial"/>
                <a:ea typeface="Arial"/>
                <a:cs typeface="Arial"/>
                <a:sym typeface="Arial"/>
              </a:rPr>
              <a:t>HABs in California</a:t>
            </a:r>
            <a:endParaRPr sz="4800" b="1">
              <a:latin typeface="Arial"/>
              <a:ea typeface="Arial"/>
              <a:cs typeface="Arial"/>
              <a:sym typeface="Arial"/>
            </a:endParaRPr>
          </a:p>
        </p:txBody>
      </p:sp>
      <p:pic>
        <p:nvPicPr>
          <p:cNvPr id="3" name="Picture 2">
            <a:extLst>
              <a:ext uri="{FF2B5EF4-FFF2-40B4-BE49-F238E27FC236}">
                <a16:creationId xmlns:a16="http://schemas.microsoft.com/office/drawing/2014/main" id="{FDB210BF-66D2-E548-A5C8-6AD91302A0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91296" y="49988"/>
            <a:ext cx="5900704" cy="6858000"/>
          </a:xfrm>
          <a:prstGeom prst="rect">
            <a:avLst/>
          </a:prstGeom>
        </p:spPr>
      </p:pic>
      <p:sp>
        <p:nvSpPr>
          <p:cNvPr id="4" name="5-Point Star 3">
            <a:extLst>
              <a:ext uri="{FF2B5EF4-FFF2-40B4-BE49-F238E27FC236}">
                <a16:creationId xmlns:a16="http://schemas.microsoft.com/office/drawing/2014/main" id="{04F2AF0B-1DE0-A845-BE4B-81978BD6FCB4}"/>
              </a:ext>
            </a:extLst>
          </p:cNvPr>
          <p:cNvSpPr/>
          <p:nvPr/>
        </p:nvSpPr>
        <p:spPr>
          <a:xfrm>
            <a:off x="10465295" y="6453675"/>
            <a:ext cx="243840" cy="243840"/>
          </a:xfrm>
          <a:prstGeom prst="star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7" name="5-Point Star 6">
            <a:extLst>
              <a:ext uri="{FF2B5EF4-FFF2-40B4-BE49-F238E27FC236}">
                <a16:creationId xmlns:a16="http://schemas.microsoft.com/office/drawing/2014/main" id="{AD736787-08A9-7641-9221-9151D2DF9A9D}"/>
              </a:ext>
            </a:extLst>
          </p:cNvPr>
          <p:cNvSpPr/>
          <p:nvPr/>
        </p:nvSpPr>
        <p:spPr>
          <a:xfrm>
            <a:off x="7098879" y="27235"/>
            <a:ext cx="249287" cy="249287"/>
          </a:xfrm>
          <a:prstGeom prst="star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8" name="5-Point Star 7">
            <a:extLst>
              <a:ext uri="{FF2B5EF4-FFF2-40B4-BE49-F238E27FC236}">
                <a16:creationId xmlns:a16="http://schemas.microsoft.com/office/drawing/2014/main" id="{D21BACC3-AD57-8D40-8D44-C6C9D1CC9050}"/>
              </a:ext>
            </a:extLst>
          </p:cNvPr>
          <p:cNvSpPr/>
          <p:nvPr/>
        </p:nvSpPr>
        <p:spPr>
          <a:xfrm>
            <a:off x="9411588" y="3074689"/>
            <a:ext cx="243840" cy="243840"/>
          </a:xfrm>
          <a:prstGeom prst="star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pic>
        <p:nvPicPr>
          <p:cNvPr id="5" name="Picture 4">
            <a:extLst>
              <a:ext uri="{FF2B5EF4-FFF2-40B4-BE49-F238E27FC236}">
                <a16:creationId xmlns:a16="http://schemas.microsoft.com/office/drawing/2014/main" id="{8A56A1BC-F6D4-1A44-956C-4C885AB82712}"/>
              </a:ext>
            </a:extLst>
          </p:cNvPr>
          <p:cNvPicPr>
            <a:picLocks noChangeAspect="1"/>
          </p:cNvPicPr>
          <p:nvPr/>
        </p:nvPicPr>
        <p:blipFill>
          <a:blip r:embed="rId4"/>
          <a:stretch>
            <a:fillRect/>
          </a:stretch>
        </p:blipFill>
        <p:spPr>
          <a:xfrm>
            <a:off x="7511769" y="2962929"/>
            <a:ext cx="338667" cy="355600"/>
          </a:xfrm>
          <a:prstGeom prst="rect">
            <a:avLst/>
          </a:prstGeom>
        </p:spPr>
      </p:pic>
      <p:sp>
        <p:nvSpPr>
          <p:cNvPr id="6" name="Oval 5">
            <a:extLst>
              <a:ext uri="{FF2B5EF4-FFF2-40B4-BE49-F238E27FC236}">
                <a16:creationId xmlns:a16="http://schemas.microsoft.com/office/drawing/2014/main" id="{60569D1D-EEED-7E46-81CA-06E38BF03896}"/>
              </a:ext>
            </a:extLst>
          </p:cNvPr>
          <p:cNvSpPr/>
          <p:nvPr/>
        </p:nvSpPr>
        <p:spPr>
          <a:xfrm rot="20994502">
            <a:off x="6324980" y="131285"/>
            <a:ext cx="839787" cy="2949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pic>
        <p:nvPicPr>
          <p:cNvPr id="10" name="Picture 9">
            <a:extLst>
              <a:ext uri="{FF2B5EF4-FFF2-40B4-BE49-F238E27FC236}">
                <a16:creationId xmlns:a16="http://schemas.microsoft.com/office/drawing/2014/main" id="{205FFA9E-6114-D442-9A7D-CA5AE86FF9F2}"/>
              </a:ext>
            </a:extLst>
          </p:cNvPr>
          <p:cNvPicPr>
            <a:picLocks noChangeAspect="1"/>
          </p:cNvPicPr>
          <p:nvPr/>
        </p:nvPicPr>
        <p:blipFill>
          <a:blip r:embed="rId5"/>
          <a:stretch>
            <a:fillRect/>
          </a:stretch>
        </p:blipFill>
        <p:spPr>
          <a:xfrm>
            <a:off x="8138821" y="850509"/>
            <a:ext cx="338667" cy="355600"/>
          </a:xfrm>
          <a:prstGeom prst="rect">
            <a:avLst/>
          </a:prstGeom>
        </p:spPr>
      </p:pic>
      <p:sp>
        <p:nvSpPr>
          <p:cNvPr id="15" name="5-Point Star 14">
            <a:extLst>
              <a:ext uri="{FF2B5EF4-FFF2-40B4-BE49-F238E27FC236}">
                <a16:creationId xmlns:a16="http://schemas.microsoft.com/office/drawing/2014/main" id="{67B2D7B7-0A60-EA48-8D72-6E263A55DFA4}"/>
              </a:ext>
            </a:extLst>
          </p:cNvPr>
          <p:cNvSpPr/>
          <p:nvPr/>
        </p:nvSpPr>
        <p:spPr>
          <a:xfrm>
            <a:off x="9549847" y="5085739"/>
            <a:ext cx="243840" cy="243840"/>
          </a:xfrm>
          <a:prstGeom prst="star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graphicFrame>
        <p:nvGraphicFramePr>
          <p:cNvPr id="16" name="Google Shape;343;p45">
            <a:extLst>
              <a:ext uri="{FF2B5EF4-FFF2-40B4-BE49-F238E27FC236}">
                <a16:creationId xmlns:a16="http://schemas.microsoft.com/office/drawing/2014/main" id="{1C7D3D64-26C6-5948-8EBB-B5F104F1292B}"/>
              </a:ext>
            </a:extLst>
          </p:cNvPr>
          <p:cNvGraphicFramePr/>
          <p:nvPr/>
        </p:nvGraphicFramePr>
        <p:xfrm>
          <a:off x="101393" y="986058"/>
          <a:ext cx="6090401" cy="1077014"/>
        </p:xfrm>
        <a:graphic>
          <a:graphicData uri="http://schemas.openxmlformats.org/drawingml/2006/table">
            <a:tbl>
              <a:tblPr firstRow="1" bandRow="1">
                <a:noFill/>
              </a:tblPr>
              <a:tblGrid>
                <a:gridCol w="1009256">
                  <a:extLst>
                    <a:ext uri="{9D8B030D-6E8A-4147-A177-3AD203B41FA5}">
                      <a16:colId xmlns:a16="http://schemas.microsoft.com/office/drawing/2014/main" val="20000"/>
                    </a:ext>
                  </a:extLst>
                </a:gridCol>
                <a:gridCol w="722811">
                  <a:extLst>
                    <a:ext uri="{9D8B030D-6E8A-4147-A177-3AD203B41FA5}">
                      <a16:colId xmlns:a16="http://schemas.microsoft.com/office/drawing/2014/main" val="20001"/>
                    </a:ext>
                  </a:extLst>
                </a:gridCol>
                <a:gridCol w="748937">
                  <a:extLst>
                    <a:ext uri="{9D8B030D-6E8A-4147-A177-3AD203B41FA5}">
                      <a16:colId xmlns:a16="http://schemas.microsoft.com/office/drawing/2014/main" val="20002"/>
                    </a:ext>
                  </a:extLst>
                </a:gridCol>
                <a:gridCol w="714103">
                  <a:extLst>
                    <a:ext uri="{9D8B030D-6E8A-4147-A177-3AD203B41FA5}">
                      <a16:colId xmlns:a16="http://schemas.microsoft.com/office/drawing/2014/main" val="20003"/>
                    </a:ext>
                  </a:extLst>
                </a:gridCol>
                <a:gridCol w="705394">
                  <a:extLst>
                    <a:ext uri="{9D8B030D-6E8A-4147-A177-3AD203B41FA5}">
                      <a16:colId xmlns:a16="http://schemas.microsoft.com/office/drawing/2014/main" val="651106302"/>
                    </a:ext>
                  </a:extLst>
                </a:gridCol>
                <a:gridCol w="722812">
                  <a:extLst>
                    <a:ext uri="{9D8B030D-6E8A-4147-A177-3AD203B41FA5}">
                      <a16:colId xmlns:a16="http://schemas.microsoft.com/office/drawing/2014/main" val="1695927418"/>
                    </a:ext>
                  </a:extLst>
                </a:gridCol>
                <a:gridCol w="740228">
                  <a:extLst>
                    <a:ext uri="{9D8B030D-6E8A-4147-A177-3AD203B41FA5}">
                      <a16:colId xmlns:a16="http://schemas.microsoft.com/office/drawing/2014/main" val="1226635111"/>
                    </a:ext>
                  </a:extLst>
                </a:gridCol>
                <a:gridCol w="726860">
                  <a:extLst>
                    <a:ext uri="{9D8B030D-6E8A-4147-A177-3AD203B41FA5}">
                      <a16:colId xmlns:a16="http://schemas.microsoft.com/office/drawing/2014/main" val="2617041841"/>
                    </a:ext>
                  </a:extLst>
                </a:gridCol>
              </a:tblGrid>
              <a:tr h="538507">
                <a:tc>
                  <a:txBody>
                    <a:bodyPr/>
                    <a:lstStyle/>
                    <a:p>
                      <a:pPr marL="0" marR="0" lvl="0" indent="0" algn="l" rtl="0">
                        <a:lnSpc>
                          <a:spcPct val="100000"/>
                        </a:lnSpc>
                        <a:spcBef>
                          <a:spcPts val="0"/>
                        </a:spcBef>
                        <a:spcAft>
                          <a:spcPts val="0"/>
                        </a:spcAft>
                        <a:buNone/>
                      </a:pPr>
                      <a:endParaRPr sz="2000" u="none" strike="noStrike" cap="none" dirty="0"/>
                    </a:p>
                  </a:txBody>
                  <a:tcPr marL="91467" marR="91467" marT="45733" marB="45733"/>
                </a:tc>
                <a:tc>
                  <a:txBody>
                    <a:bodyPr/>
                    <a:lstStyle/>
                    <a:p>
                      <a:pPr marL="0" marR="0" lvl="0" indent="0" algn="ctr" rtl="0">
                        <a:lnSpc>
                          <a:spcPct val="100000"/>
                        </a:lnSpc>
                        <a:spcBef>
                          <a:spcPts val="0"/>
                        </a:spcBef>
                        <a:spcAft>
                          <a:spcPts val="0"/>
                        </a:spcAft>
                        <a:buNone/>
                      </a:pPr>
                      <a:r>
                        <a:rPr lang="en" sz="2000" b="1" u="none" strike="noStrike" cap="none" dirty="0"/>
                        <a:t>370</a:t>
                      </a:r>
                      <a:endParaRPr sz="2000" b="1" dirty="0"/>
                    </a:p>
                  </a:txBody>
                  <a:tcPr marL="91467" marR="91467" marT="45733" marB="45733" anchor="ctr"/>
                </a:tc>
                <a:tc>
                  <a:txBody>
                    <a:bodyPr/>
                    <a:lstStyle/>
                    <a:p>
                      <a:pPr marL="0" marR="0" lvl="0" indent="0" algn="ctr" rtl="0">
                        <a:lnSpc>
                          <a:spcPct val="100000"/>
                        </a:lnSpc>
                        <a:spcBef>
                          <a:spcPts val="0"/>
                        </a:spcBef>
                        <a:spcAft>
                          <a:spcPts val="0"/>
                        </a:spcAft>
                        <a:buNone/>
                      </a:pPr>
                      <a:r>
                        <a:rPr lang="en" sz="2000" b="1" u="none" strike="noStrike" cap="none" dirty="0"/>
                        <a:t>2017</a:t>
                      </a:r>
                      <a:endParaRPr sz="2000" b="1" dirty="0"/>
                    </a:p>
                  </a:txBody>
                  <a:tcPr marL="91467" marR="91467" marT="45733" marB="45733" anchor="ctr"/>
                </a:tc>
                <a:tc>
                  <a:txBody>
                    <a:bodyPr/>
                    <a:lstStyle/>
                    <a:p>
                      <a:pPr marL="0" marR="0" lvl="0" indent="0" algn="ctr" rtl="0">
                        <a:lnSpc>
                          <a:spcPct val="100000"/>
                        </a:lnSpc>
                        <a:spcBef>
                          <a:spcPts val="0"/>
                        </a:spcBef>
                        <a:spcAft>
                          <a:spcPts val="0"/>
                        </a:spcAft>
                        <a:buNone/>
                      </a:pPr>
                      <a:r>
                        <a:rPr lang="en" sz="2000" b="1" u="none" strike="noStrike" cap="none" dirty="0"/>
                        <a:t>2018</a:t>
                      </a:r>
                      <a:endParaRPr sz="2000" b="1" dirty="0"/>
                    </a:p>
                  </a:txBody>
                  <a:tcPr marL="91467" marR="91467" marT="45733" marB="45733" anchor="ctr"/>
                </a:tc>
                <a:tc>
                  <a:txBody>
                    <a:bodyPr/>
                    <a:lstStyle/>
                    <a:p>
                      <a:pPr marL="0" marR="0" lvl="0" indent="0" algn="ctr" rtl="0">
                        <a:lnSpc>
                          <a:spcPct val="100000"/>
                        </a:lnSpc>
                        <a:spcBef>
                          <a:spcPts val="0"/>
                        </a:spcBef>
                        <a:spcAft>
                          <a:spcPts val="0"/>
                        </a:spcAft>
                        <a:buNone/>
                      </a:pPr>
                      <a:r>
                        <a:rPr lang="en-US" sz="2000" b="1" dirty="0"/>
                        <a:t>2019</a:t>
                      </a:r>
                      <a:endParaRPr sz="2000" b="1" dirty="0"/>
                    </a:p>
                  </a:txBody>
                  <a:tcPr marL="91467" marR="91467" marT="45733" marB="45733" anchor="ctr"/>
                </a:tc>
                <a:tc>
                  <a:txBody>
                    <a:bodyPr/>
                    <a:lstStyle/>
                    <a:p>
                      <a:pPr marL="0" marR="0" lvl="0" indent="0" algn="ctr" rtl="0">
                        <a:lnSpc>
                          <a:spcPct val="100000"/>
                        </a:lnSpc>
                        <a:spcBef>
                          <a:spcPts val="0"/>
                        </a:spcBef>
                        <a:spcAft>
                          <a:spcPts val="0"/>
                        </a:spcAft>
                        <a:buNone/>
                      </a:pPr>
                      <a:r>
                        <a:rPr lang="en-US" sz="2000" b="1" dirty="0"/>
                        <a:t>2020</a:t>
                      </a:r>
                      <a:endParaRPr sz="2000" b="1" dirty="0"/>
                    </a:p>
                  </a:txBody>
                  <a:tcPr marL="91467" marR="91467" marT="45733" marB="45733" anchor="ctr"/>
                </a:tc>
                <a:tc>
                  <a:txBody>
                    <a:bodyPr/>
                    <a:lstStyle/>
                    <a:p>
                      <a:pPr marL="0" marR="0" lvl="0" indent="0" algn="ctr" rtl="0">
                        <a:lnSpc>
                          <a:spcPct val="100000"/>
                        </a:lnSpc>
                        <a:spcBef>
                          <a:spcPts val="0"/>
                        </a:spcBef>
                        <a:spcAft>
                          <a:spcPts val="0"/>
                        </a:spcAft>
                        <a:buNone/>
                      </a:pPr>
                      <a:r>
                        <a:rPr lang="en-US" sz="2000" b="1" dirty="0"/>
                        <a:t>2021</a:t>
                      </a:r>
                      <a:endParaRPr sz="2000" b="1" dirty="0"/>
                    </a:p>
                  </a:txBody>
                  <a:tcPr marL="91467" marR="91467" marT="45733" marB="45733" anchor="ctr"/>
                </a:tc>
                <a:tc>
                  <a:txBody>
                    <a:bodyPr/>
                    <a:lstStyle/>
                    <a:p>
                      <a:pPr marL="0" marR="0" lvl="0" indent="0" algn="ctr" rtl="0">
                        <a:lnSpc>
                          <a:spcPct val="100000"/>
                        </a:lnSpc>
                        <a:spcBef>
                          <a:spcPts val="0"/>
                        </a:spcBef>
                        <a:spcAft>
                          <a:spcPts val="0"/>
                        </a:spcAft>
                        <a:buNone/>
                      </a:pPr>
                      <a:r>
                        <a:rPr lang="en-US" sz="2000" b="1" dirty="0"/>
                        <a:t>2022</a:t>
                      </a:r>
                      <a:endParaRPr sz="2000" b="1" dirty="0"/>
                    </a:p>
                  </a:txBody>
                  <a:tcPr marL="91467" marR="91467" marT="45733" marB="45733" anchor="ctr"/>
                </a:tc>
                <a:extLst>
                  <a:ext uri="{0D108BD9-81ED-4DB2-BD59-A6C34878D82A}">
                    <a16:rowId xmlns:a16="http://schemas.microsoft.com/office/drawing/2014/main" val="10000"/>
                  </a:ext>
                </a:extLst>
              </a:tr>
              <a:tr h="538507">
                <a:tc>
                  <a:txBody>
                    <a:bodyPr/>
                    <a:lstStyle/>
                    <a:p>
                      <a:pPr marL="0" marR="0" lvl="0" indent="0" algn="l" rtl="0">
                        <a:lnSpc>
                          <a:spcPct val="100000"/>
                        </a:lnSpc>
                        <a:spcBef>
                          <a:spcPts val="0"/>
                        </a:spcBef>
                        <a:spcAft>
                          <a:spcPts val="0"/>
                        </a:spcAft>
                        <a:buNone/>
                      </a:pPr>
                      <a:r>
                        <a:rPr lang="en-US" sz="2000" b="1" u="none" strike="noStrike" cap="none" dirty="0"/>
                        <a:t>Reports</a:t>
                      </a:r>
                      <a:endParaRPr lang="en-US" sz="2000" b="1" dirty="0"/>
                    </a:p>
                  </a:txBody>
                  <a:tcPr marL="91467" marR="91467" marT="45733" marB="45733"/>
                </a:tc>
                <a:tc>
                  <a:txBody>
                    <a:bodyPr/>
                    <a:lstStyle/>
                    <a:p>
                      <a:pPr marL="0" marR="0" lvl="0" indent="0" algn="ctr" rtl="0">
                        <a:lnSpc>
                          <a:spcPct val="100000"/>
                        </a:lnSpc>
                        <a:spcBef>
                          <a:spcPts val="0"/>
                        </a:spcBef>
                        <a:spcAft>
                          <a:spcPts val="0"/>
                        </a:spcAft>
                        <a:buNone/>
                      </a:pPr>
                      <a:r>
                        <a:rPr lang="en" sz="2000" u="none" strike="noStrike" cap="none"/>
                        <a:t>91</a:t>
                      </a:r>
                      <a:endParaRPr sz="2000"/>
                    </a:p>
                  </a:txBody>
                  <a:tcPr marL="91467" marR="91467" marT="45733" marB="45733" anchor="ctr"/>
                </a:tc>
                <a:tc>
                  <a:txBody>
                    <a:bodyPr/>
                    <a:lstStyle/>
                    <a:p>
                      <a:pPr marL="0" marR="0" lvl="0" indent="0" algn="ctr" rtl="0">
                        <a:lnSpc>
                          <a:spcPct val="100000"/>
                        </a:lnSpc>
                        <a:spcBef>
                          <a:spcPts val="0"/>
                        </a:spcBef>
                        <a:spcAft>
                          <a:spcPts val="0"/>
                        </a:spcAft>
                        <a:buNone/>
                      </a:pPr>
                      <a:r>
                        <a:rPr lang="en" sz="2000" u="none" strike="noStrike" cap="none"/>
                        <a:t>181</a:t>
                      </a:r>
                      <a:endParaRPr sz="2000"/>
                    </a:p>
                  </a:txBody>
                  <a:tcPr marL="91467" marR="91467" marT="45733" marB="45733" anchor="ctr"/>
                </a:tc>
                <a:tc>
                  <a:txBody>
                    <a:bodyPr/>
                    <a:lstStyle/>
                    <a:p>
                      <a:pPr marL="0" marR="0" lvl="0" indent="0" algn="ctr" rtl="0">
                        <a:lnSpc>
                          <a:spcPct val="100000"/>
                        </a:lnSpc>
                        <a:spcBef>
                          <a:spcPts val="0"/>
                        </a:spcBef>
                        <a:spcAft>
                          <a:spcPts val="0"/>
                        </a:spcAft>
                        <a:buNone/>
                      </a:pPr>
                      <a:r>
                        <a:rPr lang="en" sz="2000" u="none" strike="noStrike" cap="none"/>
                        <a:t>190</a:t>
                      </a:r>
                      <a:endParaRPr sz="2000"/>
                    </a:p>
                  </a:txBody>
                  <a:tcPr marL="91467" marR="91467" marT="45733" marB="45733" anchor="ctr"/>
                </a:tc>
                <a:tc>
                  <a:txBody>
                    <a:bodyPr/>
                    <a:lstStyle/>
                    <a:p>
                      <a:pPr marL="0" marR="0" lvl="0" indent="0" algn="ctr" rtl="0">
                        <a:lnSpc>
                          <a:spcPct val="100000"/>
                        </a:lnSpc>
                        <a:spcBef>
                          <a:spcPts val="0"/>
                        </a:spcBef>
                        <a:spcAft>
                          <a:spcPts val="0"/>
                        </a:spcAft>
                        <a:buNone/>
                      </a:pPr>
                      <a:r>
                        <a:rPr lang="en-US" sz="2000" dirty="0"/>
                        <a:t>241</a:t>
                      </a:r>
                      <a:endParaRPr sz="2000" dirty="0"/>
                    </a:p>
                  </a:txBody>
                  <a:tcPr marL="91467" marR="91467" marT="45733" marB="45733" anchor="ctr"/>
                </a:tc>
                <a:tc>
                  <a:txBody>
                    <a:bodyPr/>
                    <a:lstStyle/>
                    <a:p>
                      <a:pPr marL="0" marR="0" lvl="0" indent="0" algn="ctr" rtl="0">
                        <a:lnSpc>
                          <a:spcPct val="100000"/>
                        </a:lnSpc>
                        <a:spcBef>
                          <a:spcPts val="0"/>
                        </a:spcBef>
                        <a:spcAft>
                          <a:spcPts val="0"/>
                        </a:spcAft>
                        <a:buNone/>
                      </a:pPr>
                      <a:r>
                        <a:rPr lang="en-US" sz="2000" dirty="0"/>
                        <a:t>370</a:t>
                      </a:r>
                      <a:endParaRPr sz="2000" dirty="0"/>
                    </a:p>
                  </a:txBody>
                  <a:tcPr marL="91467" marR="91467" marT="45733" marB="45733" anchor="ctr"/>
                </a:tc>
                <a:tc>
                  <a:txBody>
                    <a:bodyPr/>
                    <a:lstStyle/>
                    <a:p>
                      <a:pPr marL="0" marR="0" lvl="0" indent="0" algn="ctr" rtl="0">
                        <a:lnSpc>
                          <a:spcPct val="100000"/>
                        </a:lnSpc>
                        <a:spcBef>
                          <a:spcPts val="0"/>
                        </a:spcBef>
                        <a:spcAft>
                          <a:spcPts val="0"/>
                        </a:spcAft>
                        <a:buNone/>
                      </a:pPr>
                      <a:r>
                        <a:rPr lang="en-US" sz="2000" dirty="0"/>
                        <a:t>603</a:t>
                      </a:r>
                      <a:endParaRPr sz="2000" dirty="0"/>
                    </a:p>
                  </a:txBody>
                  <a:tcPr marL="91467" marR="91467" marT="45733" marB="45733" anchor="ctr"/>
                </a:tc>
                <a:tc>
                  <a:txBody>
                    <a:bodyPr/>
                    <a:lstStyle/>
                    <a:p>
                      <a:pPr marL="0" marR="0" lvl="0" indent="0" algn="ctr" rtl="0">
                        <a:lnSpc>
                          <a:spcPct val="100000"/>
                        </a:lnSpc>
                        <a:spcBef>
                          <a:spcPts val="0"/>
                        </a:spcBef>
                        <a:spcAft>
                          <a:spcPts val="0"/>
                        </a:spcAft>
                        <a:buNone/>
                      </a:pPr>
                      <a:r>
                        <a:rPr lang="en-US" sz="2000" dirty="0"/>
                        <a:t>684</a:t>
                      </a:r>
                      <a:endParaRPr sz="2000" dirty="0"/>
                    </a:p>
                  </a:txBody>
                  <a:tcPr marL="91467" marR="91467" marT="45733" marB="45733" anchor="ctr"/>
                </a:tc>
                <a:extLst>
                  <a:ext uri="{0D108BD9-81ED-4DB2-BD59-A6C34878D82A}">
                    <a16:rowId xmlns:a16="http://schemas.microsoft.com/office/drawing/2014/main" val="10001"/>
                  </a:ext>
                </a:extLst>
              </a:tr>
            </a:tbl>
          </a:graphicData>
        </a:graphic>
      </p:graphicFrame>
      <p:sp>
        <p:nvSpPr>
          <p:cNvPr id="14" name="TextBox 13">
            <a:extLst>
              <a:ext uri="{FF2B5EF4-FFF2-40B4-BE49-F238E27FC236}">
                <a16:creationId xmlns:a16="http://schemas.microsoft.com/office/drawing/2014/main" id="{BF368A1D-3101-BD44-8342-C7B88160A16C}"/>
              </a:ext>
            </a:extLst>
          </p:cNvPr>
          <p:cNvSpPr txBox="1"/>
          <p:nvPr/>
        </p:nvSpPr>
        <p:spPr>
          <a:xfrm>
            <a:off x="-18792" y="2370137"/>
            <a:ext cx="6167983" cy="4154407"/>
          </a:xfrm>
          <a:prstGeom prst="rect">
            <a:avLst/>
          </a:prstGeom>
          <a:noFill/>
        </p:spPr>
        <p:txBody>
          <a:bodyPr wrap="square" rtlCol="0">
            <a:spAutoFit/>
          </a:bodyPr>
          <a:lstStyle/>
          <a:p>
            <a:pPr marL="457178" indent="-457178">
              <a:buFont typeface="Arial" panose="020B0604020202020204" pitchFamily="34" charset="0"/>
              <a:buChar char="•"/>
            </a:pPr>
            <a:r>
              <a:rPr lang="en-US" sz="2933" dirty="0"/>
              <a:t>Oregon to Mexico</a:t>
            </a:r>
          </a:p>
          <a:p>
            <a:pPr marL="457178" indent="-457178">
              <a:buFont typeface="Arial" panose="020B0604020202020204" pitchFamily="34" charset="0"/>
              <a:buChar char="•"/>
            </a:pPr>
            <a:r>
              <a:rPr lang="en-US" sz="2933" dirty="0"/>
              <a:t>High elevation to the coast</a:t>
            </a:r>
          </a:p>
          <a:p>
            <a:pPr marL="457178" indent="-457178">
              <a:buFont typeface="Arial" panose="020B0604020202020204" pitchFamily="34" charset="0"/>
              <a:buChar char="•"/>
            </a:pPr>
            <a:r>
              <a:rPr lang="en-US" sz="2933" dirty="0"/>
              <a:t>Urban and rural areas</a:t>
            </a:r>
          </a:p>
          <a:p>
            <a:pPr marL="457178" indent="-457178">
              <a:buFont typeface="Arial" panose="020B0604020202020204" pitchFamily="34" charset="0"/>
              <a:buChar char="•"/>
            </a:pPr>
            <a:r>
              <a:rPr lang="en-US" sz="2933" dirty="0"/>
              <a:t>Drinking water reservoirs and natural lakes</a:t>
            </a:r>
          </a:p>
          <a:p>
            <a:pPr marL="457178" indent="-457178">
              <a:buFont typeface="Arial" panose="020B0604020202020204" pitchFamily="34" charset="0"/>
              <a:buChar char="•"/>
            </a:pPr>
            <a:r>
              <a:rPr lang="en-US" sz="2933" dirty="0"/>
              <a:t>Rivers</a:t>
            </a:r>
          </a:p>
          <a:p>
            <a:pPr marL="457178" indent="-457178">
              <a:buFont typeface="Arial" panose="020B0604020202020204" pitchFamily="34" charset="0"/>
              <a:buChar char="•"/>
            </a:pPr>
            <a:r>
              <a:rPr lang="en-US" sz="2933" dirty="0"/>
              <a:t>Cyanotoxins in estuaries</a:t>
            </a:r>
          </a:p>
          <a:p>
            <a:pPr marL="457178" indent="-457178">
              <a:buFont typeface="Arial" panose="020B0604020202020204" pitchFamily="34" charset="0"/>
              <a:buChar char="•"/>
            </a:pPr>
            <a:r>
              <a:rPr lang="en-US" sz="2933" dirty="0"/>
              <a:t>Occur every month, peak in summer</a:t>
            </a:r>
          </a:p>
          <a:p>
            <a:endParaRPr lang="en-US" sz="2933" dirty="0"/>
          </a:p>
        </p:txBody>
      </p:sp>
      <p:pic>
        <p:nvPicPr>
          <p:cNvPr id="19" name="Picture 18">
            <a:extLst>
              <a:ext uri="{FF2B5EF4-FFF2-40B4-BE49-F238E27FC236}">
                <a16:creationId xmlns:a16="http://schemas.microsoft.com/office/drawing/2014/main" id="{E9DD6A89-DD8E-A540-9D2B-5FA823878B66}"/>
              </a:ext>
            </a:extLst>
          </p:cNvPr>
          <p:cNvPicPr>
            <a:picLocks noChangeAspect="1"/>
          </p:cNvPicPr>
          <p:nvPr/>
        </p:nvPicPr>
        <p:blipFill>
          <a:blip r:embed="rId4"/>
          <a:stretch>
            <a:fillRect/>
          </a:stretch>
        </p:blipFill>
        <p:spPr>
          <a:xfrm>
            <a:off x="7581905" y="3629313"/>
            <a:ext cx="338667" cy="355600"/>
          </a:xfrm>
          <a:prstGeom prst="rect">
            <a:avLst/>
          </a:prstGeom>
        </p:spPr>
      </p:pic>
      <p:sp>
        <p:nvSpPr>
          <p:cNvPr id="21" name="5-Point Star 20">
            <a:extLst>
              <a:ext uri="{FF2B5EF4-FFF2-40B4-BE49-F238E27FC236}">
                <a16:creationId xmlns:a16="http://schemas.microsoft.com/office/drawing/2014/main" id="{F828D415-28D5-6547-A67E-05FFA5C90C04}"/>
              </a:ext>
            </a:extLst>
          </p:cNvPr>
          <p:cNvSpPr/>
          <p:nvPr/>
        </p:nvSpPr>
        <p:spPr>
          <a:xfrm>
            <a:off x="8005949" y="3478988"/>
            <a:ext cx="243840" cy="243840"/>
          </a:xfrm>
          <a:prstGeom prst="star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22" name="5-Point Star 21">
            <a:extLst>
              <a:ext uri="{FF2B5EF4-FFF2-40B4-BE49-F238E27FC236}">
                <a16:creationId xmlns:a16="http://schemas.microsoft.com/office/drawing/2014/main" id="{68B1BF44-FF01-FB46-9C6E-3C6CAB70062B}"/>
              </a:ext>
            </a:extLst>
          </p:cNvPr>
          <p:cNvSpPr/>
          <p:nvPr/>
        </p:nvSpPr>
        <p:spPr>
          <a:xfrm>
            <a:off x="7027653" y="2073343"/>
            <a:ext cx="243840" cy="243840"/>
          </a:xfrm>
          <a:prstGeom prst="star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pic>
        <p:nvPicPr>
          <p:cNvPr id="23" name="Picture 22">
            <a:extLst>
              <a:ext uri="{FF2B5EF4-FFF2-40B4-BE49-F238E27FC236}">
                <a16:creationId xmlns:a16="http://schemas.microsoft.com/office/drawing/2014/main" id="{95A9AB18-CA78-E94B-99F0-29B99B822EE7}"/>
              </a:ext>
            </a:extLst>
          </p:cNvPr>
          <p:cNvPicPr>
            <a:picLocks noChangeAspect="1"/>
          </p:cNvPicPr>
          <p:nvPr/>
        </p:nvPicPr>
        <p:blipFill>
          <a:blip r:embed="rId4"/>
          <a:stretch>
            <a:fillRect/>
          </a:stretch>
        </p:blipFill>
        <p:spPr>
          <a:xfrm>
            <a:off x="7199637" y="2562809"/>
            <a:ext cx="338667" cy="355600"/>
          </a:xfrm>
          <a:prstGeom prst="rect">
            <a:avLst/>
          </a:prstGeom>
        </p:spPr>
      </p:pic>
      <p:sp>
        <p:nvSpPr>
          <p:cNvPr id="17" name="Oval 16">
            <a:extLst>
              <a:ext uri="{FF2B5EF4-FFF2-40B4-BE49-F238E27FC236}">
                <a16:creationId xmlns:a16="http://schemas.microsoft.com/office/drawing/2014/main" id="{EBA6A736-1FFF-1F4A-91B9-0A61B411428C}"/>
              </a:ext>
            </a:extLst>
          </p:cNvPr>
          <p:cNvSpPr/>
          <p:nvPr/>
        </p:nvSpPr>
        <p:spPr>
          <a:xfrm rot="17535315">
            <a:off x="9105021" y="4769196"/>
            <a:ext cx="379387" cy="19766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Tree>
    <p:extLst>
      <p:ext uri="{BB962C8B-B14F-4D97-AF65-F5344CB8AC3E}">
        <p14:creationId xmlns:p14="http://schemas.microsoft.com/office/powerpoint/2010/main" val="253096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C592-4BC7-3955-1C7C-660DC3D16F57}"/>
              </a:ext>
            </a:extLst>
          </p:cNvPr>
          <p:cNvSpPr>
            <a:spLocks noGrp="1"/>
          </p:cNvSpPr>
          <p:nvPr>
            <p:ph type="title"/>
          </p:nvPr>
        </p:nvSpPr>
        <p:spPr>
          <a:xfrm>
            <a:off x="838200" y="365126"/>
            <a:ext cx="10515600" cy="1252660"/>
          </a:xfrm>
        </p:spPr>
        <p:txBody>
          <a:bodyPr>
            <a:noAutofit/>
          </a:bodyPr>
          <a:lstStyle/>
          <a:p>
            <a:r>
              <a:rPr lang="en-US" sz="4800" dirty="0">
                <a:hlinkClick r:id="rId3"/>
              </a:rPr>
              <a:t>California’s Water </a:t>
            </a:r>
            <a:br>
              <a:rPr lang="en-US" sz="4800" dirty="0">
                <a:hlinkClick r:id="rId3"/>
              </a:rPr>
            </a:br>
            <a:r>
              <a:rPr lang="en-US" sz="4800" dirty="0">
                <a:hlinkClick r:id="rId3"/>
              </a:rPr>
              <a:t>Supply Strategy</a:t>
            </a:r>
            <a:endParaRPr lang="en-US" sz="4800" dirty="0"/>
          </a:p>
        </p:txBody>
      </p:sp>
      <p:sp>
        <p:nvSpPr>
          <p:cNvPr id="5" name="Slide Number Placeholder 4">
            <a:extLst>
              <a:ext uri="{FF2B5EF4-FFF2-40B4-BE49-F238E27FC236}">
                <a16:creationId xmlns:a16="http://schemas.microsoft.com/office/drawing/2014/main" id="{B617DA21-9A69-973C-8B71-06FA1E365F9D}"/>
              </a:ext>
            </a:extLst>
          </p:cNvPr>
          <p:cNvSpPr>
            <a:spLocks noGrp="1"/>
          </p:cNvSpPr>
          <p:nvPr>
            <p:ph type="sldNum" sz="quarter" idx="4"/>
          </p:nvPr>
        </p:nvSpPr>
        <p:spPr/>
        <p:txBody>
          <a:bodyPr/>
          <a:lstStyle/>
          <a:p>
            <a:fld id="{A15CFC30-E45D-4431-B46B-489B270F7815}" type="slidenum">
              <a:rPr lang="en-US" smtClean="0"/>
              <a:pPr/>
              <a:t>6</a:t>
            </a:fld>
            <a:endParaRPr lang="en-US"/>
          </a:p>
        </p:txBody>
      </p:sp>
      <p:pic>
        <p:nvPicPr>
          <p:cNvPr id="22" name="Picture 21">
            <a:extLst>
              <a:ext uri="{FF2B5EF4-FFF2-40B4-BE49-F238E27FC236}">
                <a16:creationId xmlns:a16="http://schemas.microsoft.com/office/drawing/2014/main" id="{C8444079-8A13-3362-CA9C-63A25284369D}"/>
              </a:ext>
            </a:extLst>
          </p:cNvPr>
          <p:cNvPicPr>
            <a:picLocks noChangeAspect="1"/>
          </p:cNvPicPr>
          <p:nvPr/>
        </p:nvPicPr>
        <p:blipFill rotWithShape="1">
          <a:blip r:embed="rId4"/>
          <a:srcRect r="10095" b="11603"/>
          <a:stretch/>
        </p:blipFill>
        <p:spPr>
          <a:xfrm>
            <a:off x="0" y="2378942"/>
            <a:ext cx="8502066" cy="4015481"/>
          </a:xfrm>
          <a:prstGeom prst="rect">
            <a:avLst/>
          </a:prstGeom>
        </p:spPr>
      </p:pic>
      <p:pic>
        <p:nvPicPr>
          <p:cNvPr id="1026" name="Picture 2">
            <a:extLst>
              <a:ext uri="{FF2B5EF4-FFF2-40B4-BE49-F238E27FC236}">
                <a16:creationId xmlns:a16="http://schemas.microsoft.com/office/drawing/2014/main" id="{BE4B8BBC-8ED5-04FF-004D-EA53F1251F0E}"/>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8148204" y="201612"/>
            <a:ext cx="3796146" cy="487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53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D3BF-8C77-55D3-EBFB-5A599594CE5B}"/>
              </a:ext>
            </a:extLst>
          </p:cNvPr>
          <p:cNvSpPr>
            <a:spLocks noGrp="1"/>
          </p:cNvSpPr>
          <p:nvPr>
            <p:ph type="title"/>
          </p:nvPr>
        </p:nvSpPr>
        <p:spPr/>
        <p:txBody>
          <a:bodyPr/>
          <a:lstStyle/>
          <a:p>
            <a:r>
              <a:rPr lang="en-US" dirty="0"/>
              <a:t>Water Supply Strategy Goals</a:t>
            </a:r>
          </a:p>
        </p:txBody>
      </p:sp>
      <p:graphicFrame>
        <p:nvGraphicFramePr>
          <p:cNvPr id="9" name="Table 9">
            <a:extLst>
              <a:ext uri="{FF2B5EF4-FFF2-40B4-BE49-F238E27FC236}">
                <a16:creationId xmlns:a16="http://schemas.microsoft.com/office/drawing/2014/main" id="{7E485DB8-CD70-74F7-9CE7-476B29A64848}"/>
              </a:ext>
            </a:extLst>
          </p:cNvPr>
          <p:cNvGraphicFramePr>
            <a:graphicFrameLocks noGrp="1"/>
          </p:cNvGraphicFramePr>
          <p:nvPr>
            <p:ph idx="1"/>
            <p:extLst>
              <p:ext uri="{D42A27DB-BD31-4B8C-83A1-F6EECF244321}">
                <p14:modId xmlns:p14="http://schemas.microsoft.com/office/powerpoint/2010/main" val="298927314"/>
              </p:ext>
            </p:extLst>
          </p:nvPr>
        </p:nvGraphicFramePr>
        <p:xfrm>
          <a:off x="838200" y="1825625"/>
          <a:ext cx="10515597" cy="2754764"/>
        </p:xfrm>
        <a:graphic>
          <a:graphicData uri="http://schemas.openxmlformats.org/drawingml/2006/table">
            <a:tbl>
              <a:tblPr firstRow="1" bandRow="1">
                <a:tableStyleId>{5C22544A-7EE6-4342-B048-85BDC9FD1C3A}</a:tableStyleId>
              </a:tblPr>
              <a:tblGrid>
                <a:gridCol w="4623033">
                  <a:extLst>
                    <a:ext uri="{9D8B030D-6E8A-4147-A177-3AD203B41FA5}">
                      <a16:colId xmlns:a16="http://schemas.microsoft.com/office/drawing/2014/main" val="3326637331"/>
                    </a:ext>
                  </a:extLst>
                </a:gridCol>
                <a:gridCol w="3137483">
                  <a:extLst>
                    <a:ext uri="{9D8B030D-6E8A-4147-A177-3AD203B41FA5}">
                      <a16:colId xmlns:a16="http://schemas.microsoft.com/office/drawing/2014/main" val="4228490274"/>
                    </a:ext>
                  </a:extLst>
                </a:gridCol>
                <a:gridCol w="2755081">
                  <a:extLst>
                    <a:ext uri="{9D8B030D-6E8A-4147-A177-3AD203B41FA5}">
                      <a16:colId xmlns:a16="http://schemas.microsoft.com/office/drawing/2014/main" val="1065424890"/>
                    </a:ext>
                  </a:extLst>
                </a:gridCol>
              </a:tblGrid>
              <a:tr h="688691">
                <a:tc>
                  <a:txBody>
                    <a:bodyPr/>
                    <a:lstStyle/>
                    <a:p>
                      <a:pPr algn="ctr"/>
                      <a:r>
                        <a:rPr lang="en-US" sz="2400" dirty="0"/>
                        <a:t>Develop New Water Supplies</a:t>
                      </a:r>
                    </a:p>
                  </a:txBody>
                  <a:tcPr/>
                </a:tc>
                <a:tc>
                  <a:txBody>
                    <a:bodyPr/>
                    <a:lstStyle/>
                    <a:p>
                      <a:pPr algn="ctr"/>
                      <a:r>
                        <a:rPr lang="en-US" sz="2400" dirty="0"/>
                        <a:t>2030</a:t>
                      </a:r>
                    </a:p>
                  </a:txBody>
                  <a:tcPr/>
                </a:tc>
                <a:tc>
                  <a:txBody>
                    <a:bodyPr/>
                    <a:lstStyle/>
                    <a:p>
                      <a:pPr algn="ctr"/>
                      <a:r>
                        <a:rPr lang="en-US" sz="2400" dirty="0"/>
                        <a:t>2040</a:t>
                      </a:r>
                    </a:p>
                  </a:txBody>
                  <a:tcPr/>
                </a:tc>
                <a:extLst>
                  <a:ext uri="{0D108BD9-81ED-4DB2-BD59-A6C34878D82A}">
                    <a16:rowId xmlns:a16="http://schemas.microsoft.com/office/drawing/2014/main" val="3150656832"/>
                  </a:ext>
                </a:extLst>
              </a:tr>
              <a:tr h="688691">
                <a:tc>
                  <a:txBody>
                    <a:bodyPr/>
                    <a:lstStyle/>
                    <a:p>
                      <a:pPr algn="r"/>
                      <a:r>
                        <a:rPr lang="en-US" sz="2400" dirty="0"/>
                        <a:t>Increase Recycled Water</a:t>
                      </a:r>
                    </a:p>
                  </a:txBody>
                  <a:tcPr/>
                </a:tc>
                <a:tc>
                  <a:txBody>
                    <a:bodyPr/>
                    <a:lstStyle/>
                    <a:p>
                      <a:pPr algn="ctr"/>
                      <a:r>
                        <a:rPr lang="en-US" sz="2400" dirty="0"/>
                        <a:t>800,000 AF</a:t>
                      </a:r>
                    </a:p>
                  </a:txBody>
                  <a:tcPr/>
                </a:tc>
                <a:tc>
                  <a:txBody>
                    <a:bodyPr/>
                    <a:lstStyle/>
                    <a:p>
                      <a:pPr algn="ctr"/>
                      <a:r>
                        <a:rPr lang="en-US" sz="2400" dirty="0"/>
                        <a:t>1,800,000 AF</a:t>
                      </a:r>
                    </a:p>
                  </a:txBody>
                  <a:tcPr/>
                </a:tc>
                <a:extLst>
                  <a:ext uri="{0D108BD9-81ED-4DB2-BD59-A6C34878D82A}">
                    <a16:rowId xmlns:a16="http://schemas.microsoft.com/office/drawing/2014/main" val="4083714162"/>
                  </a:ext>
                </a:extLst>
              </a:tr>
              <a:tr h="688691">
                <a:tc>
                  <a:txBody>
                    <a:bodyPr/>
                    <a:lstStyle/>
                    <a:p>
                      <a:pPr algn="r"/>
                      <a:r>
                        <a:rPr lang="en-US" sz="2400" dirty="0"/>
                        <a:t>Increase Desal Production</a:t>
                      </a:r>
                    </a:p>
                  </a:txBody>
                  <a:tcPr/>
                </a:tc>
                <a:tc>
                  <a:txBody>
                    <a:bodyPr/>
                    <a:lstStyle/>
                    <a:p>
                      <a:pPr algn="ctr"/>
                      <a:r>
                        <a:rPr lang="en-US" sz="2400" dirty="0"/>
                        <a:t>28,000 AF</a:t>
                      </a:r>
                    </a:p>
                  </a:txBody>
                  <a:tcPr/>
                </a:tc>
                <a:tc>
                  <a:txBody>
                    <a:bodyPr/>
                    <a:lstStyle/>
                    <a:p>
                      <a:pPr algn="ctr"/>
                      <a:r>
                        <a:rPr lang="en-US" sz="2400" dirty="0"/>
                        <a:t>84,000 AF</a:t>
                      </a:r>
                    </a:p>
                  </a:txBody>
                  <a:tcPr/>
                </a:tc>
                <a:extLst>
                  <a:ext uri="{0D108BD9-81ED-4DB2-BD59-A6C34878D82A}">
                    <a16:rowId xmlns:a16="http://schemas.microsoft.com/office/drawing/2014/main" val="1263574267"/>
                  </a:ext>
                </a:extLst>
              </a:tr>
              <a:tr h="688691">
                <a:tc>
                  <a:txBody>
                    <a:bodyPr/>
                    <a:lstStyle/>
                    <a:p>
                      <a:pPr algn="r"/>
                      <a:r>
                        <a:rPr lang="en-US" sz="2400" dirty="0"/>
                        <a:t>Increase Stormwater Capture</a:t>
                      </a:r>
                    </a:p>
                  </a:txBody>
                  <a:tcPr/>
                </a:tc>
                <a:tc>
                  <a:txBody>
                    <a:bodyPr/>
                    <a:lstStyle/>
                    <a:p>
                      <a:pPr algn="ctr"/>
                      <a:r>
                        <a:rPr lang="en-US" sz="2400" dirty="0"/>
                        <a:t>250,000 AF</a:t>
                      </a:r>
                    </a:p>
                  </a:txBody>
                  <a:tcPr/>
                </a:tc>
                <a:tc>
                  <a:txBody>
                    <a:bodyPr/>
                    <a:lstStyle/>
                    <a:p>
                      <a:pPr algn="ctr"/>
                      <a:r>
                        <a:rPr lang="en-US" sz="2400" dirty="0"/>
                        <a:t>500,000 AF</a:t>
                      </a:r>
                    </a:p>
                  </a:txBody>
                  <a:tcPr/>
                </a:tc>
                <a:extLst>
                  <a:ext uri="{0D108BD9-81ED-4DB2-BD59-A6C34878D82A}">
                    <a16:rowId xmlns:a16="http://schemas.microsoft.com/office/drawing/2014/main" val="2956783066"/>
                  </a:ext>
                </a:extLst>
              </a:tr>
            </a:tbl>
          </a:graphicData>
        </a:graphic>
      </p:graphicFrame>
      <p:sp>
        <p:nvSpPr>
          <p:cNvPr id="5" name="Slide Number Placeholder 4">
            <a:extLst>
              <a:ext uri="{FF2B5EF4-FFF2-40B4-BE49-F238E27FC236}">
                <a16:creationId xmlns:a16="http://schemas.microsoft.com/office/drawing/2014/main" id="{A0BC5072-72EC-4AEA-C569-2B2EDFD715EB}"/>
              </a:ext>
            </a:extLst>
          </p:cNvPr>
          <p:cNvSpPr>
            <a:spLocks noGrp="1"/>
          </p:cNvSpPr>
          <p:nvPr>
            <p:ph type="sldNum" sz="quarter" idx="12"/>
          </p:nvPr>
        </p:nvSpPr>
        <p:spPr/>
        <p:txBody>
          <a:bodyPr/>
          <a:lstStyle/>
          <a:p>
            <a:fld id="{A15CFC30-E45D-4431-B46B-489B270F7815}" type="slidenum">
              <a:rPr lang="en-US" smtClean="0"/>
              <a:pPr/>
              <a:t>7</a:t>
            </a:fld>
            <a:endParaRPr lang="en-US"/>
          </a:p>
        </p:txBody>
      </p:sp>
    </p:spTree>
    <p:extLst>
      <p:ext uri="{BB962C8B-B14F-4D97-AF65-F5344CB8AC3E}">
        <p14:creationId xmlns:p14="http://schemas.microsoft.com/office/powerpoint/2010/main" val="69931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73591C-60C7-59C6-24A3-95BB5F0D3241}"/>
              </a:ext>
            </a:extLst>
          </p:cNvPr>
          <p:cNvSpPr>
            <a:spLocks noGrp="1"/>
          </p:cNvSpPr>
          <p:nvPr>
            <p:ph type="sldNum" sz="quarter" idx="4"/>
          </p:nvPr>
        </p:nvSpPr>
        <p:spPr/>
        <p:txBody>
          <a:bodyPr/>
          <a:lstStyle/>
          <a:p>
            <a:fld id="{A15CFC30-E45D-4431-B46B-489B270F7815}" type="slidenum">
              <a:rPr lang="en-US" smtClean="0"/>
              <a:pPr/>
              <a:t>8</a:t>
            </a:fld>
            <a:endParaRPr lang="en-US"/>
          </a:p>
        </p:txBody>
      </p:sp>
      <p:sp>
        <p:nvSpPr>
          <p:cNvPr id="5" name="Rectangle: Rounded Corners 4">
            <a:extLst>
              <a:ext uri="{FF2B5EF4-FFF2-40B4-BE49-F238E27FC236}">
                <a16:creationId xmlns:a16="http://schemas.microsoft.com/office/drawing/2014/main" id="{5B977A8F-8780-B8CB-AEDC-EB8FBEDD22D6}"/>
              </a:ext>
            </a:extLst>
          </p:cNvPr>
          <p:cNvSpPr/>
          <p:nvPr/>
        </p:nvSpPr>
        <p:spPr>
          <a:xfrm>
            <a:off x="1758426" y="1177293"/>
            <a:ext cx="4714254" cy="730021"/>
          </a:xfrm>
          <a:prstGeom prst="roundRect">
            <a:avLst>
              <a:gd name="adj" fmla="val 856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Title 287">
            <a:extLst>
              <a:ext uri="{FF2B5EF4-FFF2-40B4-BE49-F238E27FC236}">
                <a16:creationId xmlns:a16="http://schemas.microsoft.com/office/drawing/2014/main" id="{BFA8D024-682A-EE32-AE47-B406C6F2A8D5}"/>
              </a:ext>
            </a:extLst>
          </p:cNvPr>
          <p:cNvSpPr txBox="1">
            <a:spLocks/>
          </p:cNvSpPr>
          <p:nvPr/>
        </p:nvSpPr>
        <p:spPr>
          <a:xfrm>
            <a:off x="297646" y="2368667"/>
            <a:ext cx="1456372" cy="346622"/>
          </a:xfrm>
          <a:prstGeom prst="rect">
            <a:avLst/>
          </a:prstGeom>
        </p:spPr>
        <p:txBody>
          <a:bodyPr anchor="ctr"/>
          <a:lstStyle>
            <a:lvl1pPr algn="ctr" defTabSz="914400" rtl="0" eaLnBrk="1" latinLnBrk="0" hangingPunct="1">
              <a:lnSpc>
                <a:spcPct val="90000"/>
              </a:lnSpc>
              <a:spcBef>
                <a:spcPct val="0"/>
              </a:spcBef>
              <a:buNone/>
              <a:defRPr sz="2500" b="1" kern="1200">
                <a:solidFill>
                  <a:schemeClr val="tx1"/>
                </a:solidFill>
                <a:latin typeface="+mn-lt"/>
                <a:ea typeface="+mj-ea"/>
                <a:cs typeface="+mj-cs"/>
              </a:defRPr>
            </a:lvl1pPr>
          </a:lstStyle>
          <a:p>
            <a:pPr algn="l">
              <a:lnSpc>
                <a:spcPct val="100000"/>
              </a:lnSpc>
            </a:pPr>
            <a:r>
              <a:rPr lang="en-US" sz="2000">
                <a:solidFill>
                  <a:schemeClr val="tx1">
                    <a:lumMod val="75000"/>
                    <a:lumOff val="25000"/>
                  </a:schemeClr>
                </a:solidFill>
                <a:latin typeface="Arial" panose="020B0604020202020204" pitchFamily="34" charset="0"/>
                <a:cs typeface="Arial" panose="020B0604020202020204" pitchFamily="34" charset="0"/>
              </a:rPr>
              <a:t>December</a:t>
            </a:r>
          </a:p>
          <a:p>
            <a:pPr algn="l">
              <a:lnSpc>
                <a:spcPct val="100000"/>
              </a:lnSpc>
            </a:pPr>
            <a:r>
              <a:rPr lang="en-US" sz="2000">
                <a:solidFill>
                  <a:schemeClr val="tx1">
                    <a:lumMod val="75000"/>
                    <a:lumOff val="25000"/>
                  </a:schemeClr>
                </a:solidFill>
                <a:latin typeface="Arial" panose="020B0604020202020204" pitchFamily="34" charset="0"/>
                <a:cs typeface="Arial" panose="020B0604020202020204" pitchFamily="34" charset="0"/>
              </a:rPr>
              <a:t>2023</a:t>
            </a:r>
          </a:p>
        </p:txBody>
      </p:sp>
      <p:sp>
        <p:nvSpPr>
          <p:cNvPr id="9" name="Title 287">
            <a:extLst>
              <a:ext uri="{FF2B5EF4-FFF2-40B4-BE49-F238E27FC236}">
                <a16:creationId xmlns:a16="http://schemas.microsoft.com/office/drawing/2014/main" id="{A4D7A3B3-9CBC-6ADF-E77A-5CDB1FC05EB3}"/>
              </a:ext>
            </a:extLst>
          </p:cNvPr>
          <p:cNvSpPr txBox="1">
            <a:spLocks/>
          </p:cNvSpPr>
          <p:nvPr/>
        </p:nvSpPr>
        <p:spPr>
          <a:xfrm>
            <a:off x="297646" y="4378569"/>
            <a:ext cx="1187134" cy="346622"/>
          </a:xfrm>
          <a:prstGeom prst="rect">
            <a:avLst/>
          </a:prstGeom>
        </p:spPr>
        <p:txBody>
          <a:bodyPr anchor="ctr"/>
          <a:lstStyle>
            <a:lvl1pPr algn="ctr" defTabSz="914400" rtl="0" eaLnBrk="1" latinLnBrk="0" hangingPunct="1">
              <a:lnSpc>
                <a:spcPct val="90000"/>
              </a:lnSpc>
              <a:spcBef>
                <a:spcPct val="0"/>
              </a:spcBef>
              <a:buNone/>
              <a:defRPr sz="2500" b="1" kern="1200">
                <a:solidFill>
                  <a:schemeClr val="tx1"/>
                </a:solidFill>
                <a:latin typeface="+mn-lt"/>
                <a:ea typeface="+mj-ea"/>
                <a:cs typeface="+mj-cs"/>
              </a:defRPr>
            </a:lvl1pPr>
          </a:lstStyle>
          <a:p>
            <a:pPr algn="l">
              <a:lnSpc>
                <a:spcPct val="100000"/>
              </a:lnSpc>
            </a:pPr>
            <a:r>
              <a:rPr lang="en-US" sz="2000">
                <a:solidFill>
                  <a:schemeClr val="tx1">
                    <a:lumMod val="75000"/>
                    <a:lumOff val="25000"/>
                  </a:schemeClr>
                </a:solidFill>
                <a:latin typeface="Arial" panose="020B0604020202020204" pitchFamily="34" charset="0"/>
                <a:cs typeface="Arial" panose="020B0604020202020204" pitchFamily="34" charset="0"/>
              </a:rPr>
              <a:t>January </a:t>
            </a:r>
          </a:p>
          <a:p>
            <a:pPr algn="l">
              <a:lnSpc>
                <a:spcPct val="100000"/>
              </a:lnSpc>
            </a:pPr>
            <a:r>
              <a:rPr lang="en-US" sz="2000">
                <a:solidFill>
                  <a:schemeClr val="tx1">
                    <a:lumMod val="75000"/>
                    <a:lumOff val="25000"/>
                  </a:schemeClr>
                </a:solidFill>
                <a:latin typeface="Arial" panose="020B0604020202020204" pitchFamily="34" charset="0"/>
                <a:cs typeface="Arial" panose="020B0604020202020204" pitchFamily="34" charset="0"/>
              </a:rPr>
              <a:t>2024</a:t>
            </a:r>
          </a:p>
        </p:txBody>
      </p:sp>
      <p:sp>
        <p:nvSpPr>
          <p:cNvPr id="13" name="Title 287">
            <a:extLst>
              <a:ext uri="{FF2B5EF4-FFF2-40B4-BE49-F238E27FC236}">
                <a16:creationId xmlns:a16="http://schemas.microsoft.com/office/drawing/2014/main" id="{0F525455-F788-5F62-F8EB-9ECEC3116C34}"/>
              </a:ext>
            </a:extLst>
          </p:cNvPr>
          <p:cNvSpPr txBox="1">
            <a:spLocks/>
          </p:cNvSpPr>
          <p:nvPr/>
        </p:nvSpPr>
        <p:spPr>
          <a:xfrm>
            <a:off x="262768" y="1491551"/>
            <a:ext cx="1765528" cy="461353"/>
          </a:xfrm>
          <a:prstGeom prst="rect">
            <a:avLst/>
          </a:prstGeom>
        </p:spPr>
        <p:txBody>
          <a:bodyPr/>
          <a:lstStyle>
            <a:lvl1pPr algn="ctr" defTabSz="914400" rtl="0" eaLnBrk="1" latinLnBrk="0" hangingPunct="1">
              <a:lnSpc>
                <a:spcPct val="90000"/>
              </a:lnSpc>
              <a:spcBef>
                <a:spcPct val="0"/>
              </a:spcBef>
              <a:buNone/>
              <a:defRPr sz="2500" b="1" kern="1200">
                <a:solidFill>
                  <a:schemeClr val="tx1"/>
                </a:solidFill>
                <a:latin typeface="+mn-lt"/>
                <a:ea typeface="+mj-ea"/>
                <a:cs typeface="+mj-cs"/>
              </a:defRPr>
            </a:lvl1pPr>
          </a:lstStyle>
          <a:p>
            <a:pPr algn="l">
              <a:lnSpc>
                <a:spcPct val="100000"/>
              </a:lnSpc>
            </a:pPr>
            <a:r>
              <a:rPr lang="en-US" sz="2200">
                <a:solidFill>
                  <a:schemeClr val="tx2"/>
                </a:solidFill>
                <a:latin typeface="Arial" panose="020B0604020202020204" pitchFamily="34" charset="0"/>
                <a:cs typeface="Arial" panose="020B0604020202020204" pitchFamily="34" charset="0"/>
              </a:rPr>
              <a:t>2022-2024 </a:t>
            </a:r>
          </a:p>
        </p:txBody>
      </p:sp>
      <p:sp>
        <p:nvSpPr>
          <p:cNvPr id="38" name="Title 287">
            <a:extLst>
              <a:ext uri="{FF2B5EF4-FFF2-40B4-BE49-F238E27FC236}">
                <a16:creationId xmlns:a16="http://schemas.microsoft.com/office/drawing/2014/main" id="{9A0B2926-2FD7-8A70-DE50-8DEF07901E89}"/>
              </a:ext>
            </a:extLst>
          </p:cNvPr>
          <p:cNvSpPr txBox="1">
            <a:spLocks/>
          </p:cNvSpPr>
          <p:nvPr/>
        </p:nvSpPr>
        <p:spPr>
          <a:xfrm>
            <a:off x="1876821" y="2092539"/>
            <a:ext cx="2120255" cy="1033961"/>
          </a:xfrm>
          <a:prstGeom prst="rect">
            <a:avLst/>
          </a:prstGeom>
        </p:spPr>
        <p:txBody>
          <a:bodyPr/>
          <a:lstStyle>
            <a:lvl1pPr algn="ctr" defTabSz="914400" rtl="0" eaLnBrk="1" latinLnBrk="0" hangingPunct="1">
              <a:lnSpc>
                <a:spcPct val="90000"/>
              </a:lnSpc>
              <a:spcBef>
                <a:spcPct val="0"/>
              </a:spcBef>
              <a:buNone/>
              <a:defRPr sz="2500" b="1" kern="1200">
                <a:solidFill>
                  <a:schemeClr val="tx1"/>
                </a:solidFill>
                <a:latin typeface="+mn-lt"/>
                <a:ea typeface="+mj-ea"/>
                <a:cs typeface="+mj-cs"/>
              </a:defRPr>
            </a:lvl1pPr>
          </a:lstStyle>
          <a:p>
            <a:pPr algn="l">
              <a:lnSpc>
                <a:spcPts val="2200"/>
              </a:lnSpc>
            </a:pPr>
            <a:r>
              <a:rPr lang="en-US" sz="2000">
                <a:solidFill>
                  <a:schemeClr val="tx2"/>
                </a:solidFill>
                <a:latin typeface="Arial" panose="020B0604020202020204" pitchFamily="34" charset="0"/>
                <a:cs typeface="Arial" panose="020B0604020202020204" pitchFamily="34" charset="0"/>
              </a:rPr>
              <a:t>Direct Potable Reuse Regulations</a:t>
            </a:r>
          </a:p>
        </p:txBody>
      </p:sp>
      <p:cxnSp>
        <p:nvCxnSpPr>
          <p:cNvPr id="49" name="Straight Connector 48">
            <a:extLst>
              <a:ext uri="{FF2B5EF4-FFF2-40B4-BE49-F238E27FC236}">
                <a16:creationId xmlns:a16="http://schemas.microsoft.com/office/drawing/2014/main" id="{B5CFBB03-DB1E-EEAD-24EA-313AE021F6FB}"/>
              </a:ext>
            </a:extLst>
          </p:cNvPr>
          <p:cNvCxnSpPr>
            <a:cxnSpLocks/>
          </p:cNvCxnSpPr>
          <p:nvPr/>
        </p:nvCxnSpPr>
        <p:spPr>
          <a:xfrm>
            <a:off x="219050" y="6084230"/>
            <a:ext cx="6253630" cy="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F05D04E-0168-115F-F130-7B92283403AB}"/>
              </a:ext>
            </a:extLst>
          </p:cNvPr>
          <p:cNvCxnSpPr>
            <a:cxnSpLocks/>
          </p:cNvCxnSpPr>
          <p:nvPr/>
        </p:nvCxnSpPr>
        <p:spPr>
          <a:xfrm>
            <a:off x="297646" y="1907314"/>
            <a:ext cx="6175034" cy="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62180FB-A9D9-42D4-9BCB-A8A2579B89BF}"/>
              </a:ext>
            </a:extLst>
          </p:cNvPr>
          <p:cNvCxnSpPr>
            <a:cxnSpLocks/>
          </p:cNvCxnSpPr>
          <p:nvPr/>
        </p:nvCxnSpPr>
        <p:spPr>
          <a:xfrm>
            <a:off x="176697" y="3162653"/>
            <a:ext cx="6295983" cy="6167"/>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0" name="Title 287">
            <a:extLst>
              <a:ext uri="{FF2B5EF4-FFF2-40B4-BE49-F238E27FC236}">
                <a16:creationId xmlns:a16="http://schemas.microsoft.com/office/drawing/2014/main" id="{B816E645-B989-44E5-A5BA-1284C6308390}"/>
              </a:ext>
            </a:extLst>
          </p:cNvPr>
          <p:cNvSpPr txBox="1">
            <a:spLocks/>
          </p:cNvSpPr>
          <p:nvPr/>
        </p:nvSpPr>
        <p:spPr>
          <a:xfrm>
            <a:off x="1844496" y="1478585"/>
            <a:ext cx="3346893" cy="461353"/>
          </a:xfrm>
          <a:prstGeom prst="rect">
            <a:avLst/>
          </a:prstGeom>
        </p:spPr>
        <p:txBody>
          <a:bodyPr/>
          <a:lstStyle>
            <a:lvl1pPr algn="ctr" defTabSz="914400" rtl="0" eaLnBrk="1" latinLnBrk="0" hangingPunct="1">
              <a:lnSpc>
                <a:spcPct val="90000"/>
              </a:lnSpc>
              <a:spcBef>
                <a:spcPct val="0"/>
              </a:spcBef>
              <a:buNone/>
              <a:defRPr sz="2500" b="1" kern="1200">
                <a:solidFill>
                  <a:schemeClr val="tx1"/>
                </a:solidFill>
                <a:latin typeface="+mn-lt"/>
                <a:ea typeface="+mj-ea"/>
                <a:cs typeface="+mj-cs"/>
              </a:defRPr>
            </a:lvl1pPr>
          </a:lstStyle>
          <a:p>
            <a:pPr algn="l">
              <a:lnSpc>
                <a:spcPct val="100000"/>
              </a:lnSpc>
            </a:pPr>
            <a:r>
              <a:rPr lang="en-US" sz="2200">
                <a:solidFill>
                  <a:schemeClr val="tx2"/>
                </a:solidFill>
                <a:latin typeface="Arial" panose="020B0604020202020204" pitchFamily="34" charset="0"/>
                <a:cs typeface="Arial" panose="020B0604020202020204" pitchFamily="34" charset="0"/>
              </a:rPr>
              <a:t>Implementation Actions </a:t>
            </a:r>
          </a:p>
        </p:txBody>
      </p:sp>
      <p:sp>
        <p:nvSpPr>
          <p:cNvPr id="73" name="Title 287">
            <a:extLst>
              <a:ext uri="{FF2B5EF4-FFF2-40B4-BE49-F238E27FC236}">
                <a16:creationId xmlns:a16="http://schemas.microsoft.com/office/drawing/2014/main" id="{640D84DD-C065-4134-9CBA-A76052DCBF0E}"/>
              </a:ext>
            </a:extLst>
          </p:cNvPr>
          <p:cNvSpPr txBox="1">
            <a:spLocks/>
          </p:cNvSpPr>
          <p:nvPr/>
        </p:nvSpPr>
        <p:spPr>
          <a:xfrm>
            <a:off x="1883303" y="3390781"/>
            <a:ext cx="3206996" cy="1771591"/>
          </a:xfrm>
          <a:prstGeom prst="rect">
            <a:avLst/>
          </a:prstGeom>
        </p:spPr>
        <p:txBody>
          <a:bodyPr/>
          <a:lstStyle>
            <a:defPPr>
              <a:defRPr lang="en-US"/>
            </a:defPPr>
            <a:lvl1pPr>
              <a:lnSpc>
                <a:spcPts val="2200"/>
              </a:lnSpc>
              <a:spcBef>
                <a:spcPct val="0"/>
              </a:spcBef>
              <a:buNone/>
              <a:defRPr sz="1400" b="0">
                <a:solidFill>
                  <a:schemeClr val="tx2"/>
                </a:solidFill>
                <a:latin typeface="Segoe UI" panose="020B0502040204020203" pitchFamily="34" charset="0"/>
                <a:ea typeface="+mj-ea"/>
                <a:cs typeface="+mj-cs"/>
              </a:defRPr>
            </a:lvl1pPr>
          </a:lstStyle>
          <a:p>
            <a:r>
              <a:rPr lang="en-US" sz="2000" b="1">
                <a:latin typeface="Arial" panose="020B0604020202020204" pitchFamily="34" charset="0"/>
                <a:cs typeface="Arial" panose="020B0604020202020204" pitchFamily="34" charset="0"/>
              </a:rPr>
              <a:t>Convene strike team </a:t>
            </a:r>
            <a:r>
              <a:rPr lang="en-US" sz="2000">
                <a:latin typeface="Arial" panose="020B0604020202020204" pitchFamily="34" charset="0"/>
                <a:cs typeface="Arial" panose="020B0604020202020204" pitchFamily="34" charset="0"/>
              </a:rPr>
              <a:t>to identify and resolve permitting and funding </a:t>
            </a:r>
            <a:r>
              <a:rPr lang="en-US" sz="2000" b="1">
                <a:latin typeface="Arial" panose="020B0604020202020204" pitchFamily="34" charset="0"/>
                <a:cs typeface="Arial" panose="020B0604020202020204" pitchFamily="34" charset="0"/>
              </a:rPr>
              <a:t>barriers</a:t>
            </a:r>
            <a:r>
              <a:rPr lang="en-US" sz="2000">
                <a:latin typeface="Arial" panose="020B0604020202020204" pitchFamily="34" charset="0"/>
                <a:cs typeface="Arial" panose="020B0604020202020204" pitchFamily="34" charset="0"/>
              </a:rPr>
              <a:t>. </a:t>
            </a:r>
          </a:p>
          <a:p>
            <a:endParaRPr lang="en-US" sz="2000">
              <a:latin typeface="Arial" panose="020B0604020202020204" pitchFamily="34" charset="0"/>
              <a:cs typeface="Arial" panose="020B0604020202020204" pitchFamily="34" charset="0"/>
            </a:endParaRPr>
          </a:p>
          <a:p>
            <a:pPr algn="l">
              <a:lnSpc>
                <a:spcPts val="2200"/>
              </a:lnSpc>
            </a:pPr>
            <a:r>
              <a:rPr lang="en-US" sz="2000" b="0">
                <a:solidFill>
                  <a:schemeClr val="tx2"/>
                </a:solidFill>
                <a:latin typeface="Arial" panose="020B0604020202020204" pitchFamily="34" charset="0"/>
                <a:cs typeface="Arial" panose="020B0604020202020204" pitchFamily="34" charset="0"/>
              </a:rPr>
              <a:t>Identification of Recycled Water Projects, </a:t>
            </a:r>
          </a:p>
          <a:p>
            <a:pPr algn="l">
              <a:lnSpc>
                <a:spcPts val="2200"/>
              </a:lnSpc>
            </a:pPr>
            <a:r>
              <a:rPr lang="en-US" sz="2000" b="1">
                <a:solidFill>
                  <a:schemeClr val="tx2"/>
                </a:solidFill>
                <a:latin typeface="Arial" panose="020B0604020202020204" pitchFamily="34" charset="0"/>
                <a:cs typeface="Arial" panose="020B0604020202020204" pitchFamily="34" charset="0"/>
              </a:rPr>
              <a:t>Public Dashboard</a:t>
            </a:r>
          </a:p>
          <a:p>
            <a:endParaRPr lang="en-US" sz="2000">
              <a:latin typeface="Arial" panose="020B0604020202020204" pitchFamily="34" charset="0"/>
              <a:cs typeface="Arial" panose="020B0604020202020204" pitchFamily="34" charset="0"/>
            </a:endParaRPr>
          </a:p>
        </p:txBody>
      </p:sp>
      <p:sp>
        <p:nvSpPr>
          <p:cNvPr id="74" name="Freeform 17">
            <a:extLst>
              <a:ext uri="{FF2B5EF4-FFF2-40B4-BE49-F238E27FC236}">
                <a16:creationId xmlns:a16="http://schemas.microsoft.com/office/drawing/2014/main" id="{92C9F8AA-CCD8-4D69-BF8F-409E94B49BE8}"/>
              </a:ext>
            </a:extLst>
          </p:cNvPr>
          <p:cNvSpPr>
            <a:spLocks/>
          </p:cNvSpPr>
          <p:nvPr/>
        </p:nvSpPr>
        <p:spPr bwMode="auto">
          <a:xfrm>
            <a:off x="6689256" y="2862755"/>
            <a:ext cx="2826670" cy="1942318"/>
          </a:xfrm>
          <a:custGeom>
            <a:avLst/>
            <a:gdLst>
              <a:gd name="T0" fmla="*/ 647 w 1128"/>
              <a:gd name="T1" fmla="*/ 98 h 775"/>
              <a:gd name="T2" fmla="*/ 534 w 1128"/>
              <a:gd name="T3" fmla="*/ 33 h 775"/>
              <a:gd name="T4" fmla="*/ 537 w 1128"/>
              <a:gd name="T5" fmla="*/ 35 h 775"/>
              <a:gd name="T6" fmla="*/ 231 w 1128"/>
              <a:gd name="T7" fmla="*/ 63 h 775"/>
              <a:gd name="T8" fmla="*/ 100 w 1128"/>
              <a:gd name="T9" fmla="*/ 559 h 775"/>
              <a:gd name="T10" fmla="*/ 535 w 1128"/>
              <a:gd name="T11" fmla="*/ 718 h 775"/>
              <a:gd name="T12" fmla="*/ 649 w 1128"/>
              <a:gd name="T13" fmla="*/ 652 h 775"/>
              <a:gd name="T14" fmla="*/ 1128 w 1128"/>
              <a:gd name="T15" fmla="*/ 377 h 775"/>
              <a:gd name="T16" fmla="*/ 647 w 1128"/>
              <a:gd name="T17" fmla="*/ 98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8" h="775">
                <a:moveTo>
                  <a:pt x="647" y="98"/>
                </a:moveTo>
                <a:cubicBezTo>
                  <a:pt x="534" y="33"/>
                  <a:pt x="534" y="33"/>
                  <a:pt x="534" y="33"/>
                </a:cubicBezTo>
                <a:cubicBezTo>
                  <a:pt x="535" y="33"/>
                  <a:pt x="536" y="34"/>
                  <a:pt x="537" y="35"/>
                </a:cubicBezTo>
                <a:cubicBezTo>
                  <a:pt x="439" y="0"/>
                  <a:pt x="328" y="7"/>
                  <a:pt x="231" y="63"/>
                </a:cubicBezTo>
                <a:cubicBezTo>
                  <a:pt x="58" y="164"/>
                  <a:pt x="0" y="386"/>
                  <a:pt x="100" y="559"/>
                </a:cubicBezTo>
                <a:cubicBezTo>
                  <a:pt x="190" y="712"/>
                  <a:pt x="374" y="775"/>
                  <a:pt x="535" y="718"/>
                </a:cubicBezTo>
                <a:cubicBezTo>
                  <a:pt x="649" y="652"/>
                  <a:pt x="649" y="652"/>
                  <a:pt x="649" y="652"/>
                </a:cubicBezTo>
                <a:cubicBezTo>
                  <a:pt x="1128" y="377"/>
                  <a:pt x="1128" y="377"/>
                  <a:pt x="1128" y="377"/>
                </a:cubicBezTo>
                <a:lnTo>
                  <a:pt x="647" y="98"/>
                </a:lnTo>
                <a:close/>
              </a:path>
            </a:pathLst>
          </a:custGeom>
          <a:solidFill>
            <a:schemeClr val="accent5">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19">
            <a:extLst>
              <a:ext uri="{FF2B5EF4-FFF2-40B4-BE49-F238E27FC236}">
                <a16:creationId xmlns:a16="http://schemas.microsoft.com/office/drawing/2014/main" id="{0CB478A4-2673-47FC-ADB0-DD21EB077DA7}"/>
              </a:ext>
            </a:extLst>
          </p:cNvPr>
          <p:cNvSpPr>
            <a:spLocks/>
          </p:cNvSpPr>
          <p:nvPr/>
        </p:nvSpPr>
        <p:spPr bwMode="auto">
          <a:xfrm>
            <a:off x="7571939" y="1250015"/>
            <a:ext cx="1907957" cy="2591566"/>
          </a:xfrm>
          <a:custGeom>
            <a:avLst/>
            <a:gdLst>
              <a:gd name="T0" fmla="*/ 582 w 761"/>
              <a:gd name="T1" fmla="*/ 99 h 1034"/>
              <a:gd name="T2" fmla="*/ 88 w 761"/>
              <a:gd name="T3" fmla="*/ 234 h 1034"/>
              <a:gd name="T4" fmla="*/ 167 w 761"/>
              <a:gd name="T5" fmla="*/ 690 h 1034"/>
              <a:gd name="T6" fmla="*/ 280 w 761"/>
              <a:gd name="T7" fmla="*/ 755 h 1034"/>
              <a:gd name="T8" fmla="*/ 761 w 761"/>
              <a:gd name="T9" fmla="*/ 1034 h 1034"/>
              <a:gd name="T10" fmla="*/ 761 w 761"/>
              <a:gd name="T11" fmla="*/ 472 h 1034"/>
              <a:gd name="T12" fmla="*/ 761 w 761"/>
              <a:gd name="T13" fmla="*/ 356 h 1034"/>
              <a:gd name="T14" fmla="*/ 582 w 761"/>
              <a:gd name="T15" fmla="*/ 99 h 10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1" h="1034">
                <a:moveTo>
                  <a:pt x="582" y="99"/>
                </a:moveTo>
                <a:cubicBezTo>
                  <a:pt x="408" y="0"/>
                  <a:pt x="187" y="60"/>
                  <a:pt x="88" y="234"/>
                </a:cubicBezTo>
                <a:cubicBezTo>
                  <a:pt x="0" y="388"/>
                  <a:pt x="37" y="579"/>
                  <a:pt x="167" y="690"/>
                </a:cubicBezTo>
                <a:cubicBezTo>
                  <a:pt x="280" y="755"/>
                  <a:pt x="280" y="755"/>
                  <a:pt x="280" y="755"/>
                </a:cubicBezTo>
                <a:cubicBezTo>
                  <a:pt x="761" y="1034"/>
                  <a:pt x="761" y="1034"/>
                  <a:pt x="761" y="1034"/>
                </a:cubicBezTo>
                <a:cubicBezTo>
                  <a:pt x="761" y="472"/>
                  <a:pt x="761" y="472"/>
                  <a:pt x="761" y="472"/>
                </a:cubicBezTo>
                <a:cubicBezTo>
                  <a:pt x="761" y="356"/>
                  <a:pt x="761" y="356"/>
                  <a:pt x="761" y="356"/>
                </a:cubicBezTo>
                <a:cubicBezTo>
                  <a:pt x="744" y="252"/>
                  <a:pt x="681" y="155"/>
                  <a:pt x="582" y="99"/>
                </a:cubicBezTo>
                <a:close/>
              </a:path>
            </a:pathLst>
          </a:custGeom>
          <a:solidFill>
            <a:schemeClr val="accent5">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6" name="Freeform 18">
            <a:extLst>
              <a:ext uri="{FF2B5EF4-FFF2-40B4-BE49-F238E27FC236}">
                <a16:creationId xmlns:a16="http://schemas.microsoft.com/office/drawing/2014/main" id="{58E9007B-EF93-4CAD-96F4-D2C00DE9F832}"/>
              </a:ext>
            </a:extLst>
          </p:cNvPr>
          <p:cNvSpPr>
            <a:spLocks/>
          </p:cNvSpPr>
          <p:nvPr/>
        </p:nvSpPr>
        <p:spPr bwMode="auto">
          <a:xfrm>
            <a:off x="9480877" y="1364766"/>
            <a:ext cx="1808490" cy="2463163"/>
          </a:xfrm>
          <a:custGeom>
            <a:avLst/>
            <a:gdLst>
              <a:gd name="T0" fmla="*/ 360 w 722"/>
              <a:gd name="T1" fmla="*/ 0 h 983"/>
              <a:gd name="T2" fmla="*/ 0 w 722"/>
              <a:gd name="T3" fmla="*/ 311 h 983"/>
              <a:gd name="T4" fmla="*/ 0 w 722"/>
              <a:gd name="T5" fmla="*/ 305 h 983"/>
              <a:gd name="T6" fmla="*/ 0 w 722"/>
              <a:gd name="T7" fmla="*/ 421 h 983"/>
              <a:gd name="T8" fmla="*/ 0 w 722"/>
              <a:gd name="T9" fmla="*/ 983 h 983"/>
              <a:gd name="T10" fmla="*/ 485 w 722"/>
              <a:gd name="T11" fmla="*/ 703 h 983"/>
              <a:gd name="T12" fmla="*/ 591 w 722"/>
              <a:gd name="T13" fmla="*/ 642 h 983"/>
              <a:gd name="T14" fmla="*/ 722 w 722"/>
              <a:gd name="T15" fmla="*/ 362 h 983"/>
              <a:gd name="T16" fmla="*/ 360 w 722"/>
              <a:gd name="T1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983">
                <a:moveTo>
                  <a:pt x="360" y="0"/>
                </a:moveTo>
                <a:cubicBezTo>
                  <a:pt x="177" y="0"/>
                  <a:pt x="25" y="135"/>
                  <a:pt x="0" y="311"/>
                </a:cubicBezTo>
                <a:cubicBezTo>
                  <a:pt x="0" y="309"/>
                  <a:pt x="0" y="307"/>
                  <a:pt x="0" y="305"/>
                </a:cubicBezTo>
                <a:cubicBezTo>
                  <a:pt x="0" y="421"/>
                  <a:pt x="0" y="421"/>
                  <a:pt x="0" y="421"/>
                </a:cubicBezTo>
                <a:cubicBezTo>
                  <a:pt x="0" y="983"/>
                  <a:pt x="0" y="983"/>
                  <a:pt x="0" y="983"/>
                </a:cubicBezTo>
                <a:cubicBezTo>
                  <a:pt x="485" y="703"/>
                  <a:pt x="485" y="703"/>
                  <a:pt x="485" y="703"/>
                </a:cubicBezTo>
                <a:cubicBezTo>
                  <a:pt x="591" y="642"/>
                  <a:pt x="591" y="642"/>
                  <a:pt x="591" y="642"/>
                </a:cubicBezTo>
                <a:cubicBezTo>
                  <a:pt x="671" y="575"/>
                  <a:pt x="722" y="475"/>
                  <a:pt x="722" y="362"/>
                </a:cubicBezTo>
                <a:cubicBezTo>
                  <a:pt x="722" y="162"/>
                  <a:pt x="560" y="0"/>
                  <a:pt x="360" y="0"/>
                </a:cubicBez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7" name="Freeform 16">
            <a:extLst>
              <a:ext uri="{FF2B5EF4-FFF2-40B4-BE49-F238E27FC236}">
                <a16:creationId xmlns:a16="http://schemas.microsoft.com/office/drawing/2014/main" id="{E7967C86-9D3E-4EAD-9A58-EF83CA21D828}"/>
              </a:ext>
            </a:extLst>
          </p:cNvPr>
          <p:cNvSpPr>
            <a:spLocks/>
          </p:cNvSpPr>
          <p:nvPr/>
        </p:nvSpPr>
        <p:spPr bwMode="auto">
          <a:xfrm>
            <a:off x="9468532" y="2812808"/>
            <a:ext cx="2830287" cy="1949552"/>
          </a:xfrm>
          <a:custGeom>
            <a:avLst/>
            <a:gdLst>
              <a:gd name="T0" fmla="*/ 1030 w 1130"/>
              <a:gd name="T1" fmla="*/ 220 h 778"/>
              <a:gd name="T2" fmla="*/ 589 w 1130"/>
              <a:gd name="T3" fmla="*/ 62 h 778"/>
              <a:gd name="T4" fmla="*/ 591 w 1130"/>
              <a:gd name="T5" fmla="*/ 60 h 778"/>
              <a:gd name="T6" fmla="*/ 485 w 1130"/>
              <a:gd name="T7" fmla="*/ 121 h 778"/>
              <a:gd name="T8" fmla="*/ 0 w 1130"/>
              <a:gd name="T9" fmla="*/ 401 h 778"/>
              <a:gd name="T10" fmla="*/ 482 w 1130"/>
              <a:gd name="T11" fmla="*/ 680 h 778"/>
              <a:gd name="T12" fmla="*/ 587 w 1130"/>
              <a:gd name="T13" fmla="*/ 741 h 778"/>
              <a:gd name="T14" fmla="*/ 586 w 1130"/>
              <a:gd name="T15" fmla="*/ 740 h 778"/>
              <a:gd name="T16" fmla="*/ 897 w 1130"/>
              <a:gd name="T17" fmla="*/ 716 h 778"/>
              <a:gd name="T18" fmla="*/ 1030 w 1130"/>
              <a:gd name="T19" fmla="*/ 22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0" h="778">
                <a:moveTo>
                  <a:pt x="1030" y="220"/>
                </a:moveTo>
                <a:cubicBezTo>
                  <a:pt x="940" y="64"/>
                  <a:pt x="752" y="0"/>
                  <a:pt x="589" y="62"/>
                </a:cubicBezTo>
                <a:cubicBezTo>
                  <a:pt x="589" y="61"/>
                  <a:pt x="590" y="60"/>
                  <a:pt x="591" y="60"/>
                </a:cubicBezTo>
                <a:cubicBezTo>
                  <a:pt x="485" y="121"/>
                  <a:pt x="485" y="121"/>
                  <a:pt x="485" y="121"/>
                </a:cubicBezTo>
                <a:cubicBezTo>
                  <a:pt x="0" y="401"/>
                  <a:pt x="0" y="401"/>
                  <a:pt x="0" y="401"/>
                </a:cubicBezTo>
                <a:cubicBezTo>
                  <a:pt x="482" y="680"/>
                  <a:pt x="482" y="680"/>
                  <a:pt x="482" y="680"/>
                </a:cubicBezTo>
                <a:cubicBezTo>
                  <a:pt x="587" y="741"/>
                  <a:pt x="587" y="741"/>
                  <a:pt x="587" y="741"/>
                </a:cubicBezTo>
                <a:cubicBezTo>
                  <a:pt x="587" y="741"/>
                  <a:pt x="586" y="740"/>
                  <a:pt x="586" y="740"/>
                </a:cubicBezTo>
                <a:cubicBezTo>
                  <a:pt x="684" y="778"/>
                  <a:pt x="798" y="772"/>
                  <a:pt x="897" y="716"/>
                </a:cubicBezTo>
                <a:cubicBezTo>
                  <a:pt x="1070" y="616"/>
                  <a:pt x="1130" y="394"/>
                  <a:pt x="1030" y="220"/>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8" name="Freeform 14">
            <a:extLst>
              <a:ext uri="{FF2B5EF4-FFF2-40B4-BE49-F238E27FC236}">
                <a16:creationId xmlns:a16="http://schemas.microsoft.com/office/drawing/2014/main" id="{C9B5905F-BD78-4EFA-813A-A1C08219AFAB}"/>
              </a:ext>
            </a:extLst>
          </p:cNvPr>
          <p:cNvSpPr>
            <a:spLocks/>
          </p:cNvSpPr>
          <p:nvPr/>
        </p:nvSpPr>
        <p:spPr bwMode="auto">
          <a:xfrm>
            <a:off x="9484176" y="3820280"/>
            <a:ext cx="1900723" cy="2587949"/>
          </a:xfrm>
          <a:custGeom>
            <a:avLst/>
            <a:gdLst>
              <a:gd name="T0" fmla="*/ 587 w 759"/>
              <a:gd name="T1" fmla="*/ 340 h 1033"/>
              <a:gd name="T2" fmla="*/ 482 w 759"/>
              <a:gd name="T3" fmla="*/ 279 h 1033"/>
              <a:gd name="T4" fmla="*/ 0 w 759"/>
              <a:gd name="T5" fmla="*/ 0 h 1033"/>
              <a:gd name="T6" fmla="*/ 0 w 759"/>
              <a:gd name="T7" fmla="*/ 545 h 1033"/>
              <a:gd name="T8" fmla="*/ 0 w 759"/>
              <a:gd name="T9" fmla="*/ 690 h 1033"/>
              <a:gd name="T10" fmla="*/ 0 w 759"/>
              <a:gd name="T11" fmla="*/ 689 h 1033"/>
              <a:gd name="T12" fmla="*/ 173 w 759"/>
              <a:gd name="T13" fmla="*/ 932 h 1033"/>
              <a:gd name="T14" fmla="*/ 669 w 759"/>
              <a:gd name="T15" fmla="*/ 801 h 1033"/>
              <a:gd name="T16" fmla="*/ 587 w 759"/>
              <a:gd name="T17" fmla="*/ 34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33">
                <a:moveTo>
                  <a:pt x="587" y="340"/>
                </a:moveTo>
                <a:cubicBezTo>
                  <a:pt x="482" y="279"/>
                  <a:pt x="482" y="279"/>
                  <a:pt x="482" y="279"/>
                </a:cubicBezTo>
                <a:cubicBezTo>
                  <a:pt x="0" y="0"/>
                  <a:pt x="0" y="0"/>
                  <a:pt x="0" y="0"/>
                </a:cubicBezTo>
                <a:cubicBezTo>
                  <a:pt x="0" y="545"/>
                  <a:pt x="0" y="545"/>
                  <a:pt x="0" y="545"/>
                </a:cubicBezTo>
                <a:cubicBezTo>
                  <a:pt x="0" y="690"/>
                  <a:pt x="0" y="690"/>
                  <a:pt x="0" y="690"/>
                </a:cubicBezTo>
                <a:cubicBezTo>
                  <a:pt x="0" y="690"/>
                  <a:pt x="0" y="690"/>
                  <a:pt x="0" y="689"/>
                </a:cubicBezTo>
                <a:cubicBezTo>
                  <a:pt x="19" y="788"/>
                  <a:pt x="79" y="878"/>
                  <a:pt x="173" y="932"/>
                </a:cubicBezTo>
                <a:cubicBezTo>
                  <a:pt x="346" y="1033"/>
                  <a:pt x="568" y="974"/>
                  <a:pt x="669" y="801"/>
                </a:cubicBezTo>
                <a:cubicBezTo>
                  <a:pt x="759" y="646"/>
                  <a:pt x="721" y="451"/>
                  <a:pt x="587" y="340"/>
                </a:cubicBezTo>
                <a:close/>
              </a:path>
            </a:pathLst>
          </a:custGeom>
          <a:solidFill>
            <a:schemeClr val="accent5">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9" name="Freeform 15">
            <a:extLst>
              <a:ext uri="{FF2B5EF4-FFF2-40B4-BE49-F238E27FC236}">
                <a16:creationId xmlns:a16="http://schemas.microsoft.com/office/drawing/2014/main" id="{A5AB9CBF-AFF8-4946-AFE3-288FC6DE67C8}"/>
              </a:ext>
            </a:extLst>
          </p:cNvPr>
          <p:cNvSpPr>
            <a:spLocks/>
          </p:cNvSpPr>
          <p:nvPr/>
        </p:nvSpPr>
        <p:spPr bwMode="auto">
          <a:xfrm>
            <a:off x="7682098" y="3807781"/>
            <a:ext cx="1801256" cy="2457738"/>
          </a:xfrm>
          <a:custGeom>
            <a:avLst/>
            <a:gdLst>
              <a:gd name="T0" fmla="*/ 240 w 719"/>
              <a:gd name="T1" fmla="*/ 275 h 981"/>
              <a:gd name="T2" fmla="*/ 126 w 719"/>
              <a:gd name="T3" fmla="*/ 341 h 981"/>
              <a:gd name="T4" fmla="*/ 130 w 719"/>
              <a:gd name="T5" fmla="*/ 340 h 981"/>
              <a:gd name="T6" fmla="*/ 0 w 719"/>
              <a:gd name="T7" fmla="*/ 619 h 981"/>
              <a:gd name="T8" fmla="*/ 364 w 719"/>
              <a:gd name="T9" fmla="*/ 980 h 981"/>
              <a:gd name="T10" fmla="*/ 719 w 719"/>
              <a:gd name="T11" fmla="*/ 690 h 981"/>
              <a:gd name="T12" fmla="*/ 719 w 719"/>
              <a:gd name="T13" fmla="*/ 545 h 981"/>
              <a:gd name="T14" fmla="*/ 719 w 719"/>
              <a:gd name="T15" fmla="*/ 0 h 981"/>
              <a:gd name="T16" fmla="*/ 240 w 719"/>
              <a:gd name="T17" fmla="*/ 275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9" h="981">
                <a:moveTo>
                  <a:pt x="240" y="275"/>
                </a:moveTo>
                <a:cubicBezTo>
                  <a:pt x="126" y="341"/>
                  <a:pt x="126" y="341"/>
                  <a:pt x="126" y="341"/>
                </a:cubicBezTo>
                <a:cubicBezTo>
                  <a:pt x="127" y="340"/>
                  <a:pt x="129" y="340"/>
                  <a:pt x="130" y="340"/>
                </a:cubicBezTo>
                <a:cubicBezTo>
                  <a:pt x="51" y="406"/>
                  <a:pt x="0" y="507"/>
                  <a:pt x="0" y="619"/>
                </a:cubicBezTo>
                <a:cubicBezTo>
                  <a:pt x="1" y="819"/>
                  <a:pt x="164" y="981"/>
                  <a:pt x="364" y="980"/>
                </a:cubicBezTo>
                <a:cubicBezTo>
                  <a:pt x="539" y="980"/>
                  <a:pt x="685" y="855"/>
                  <a:pt x="719" y="690"/>
                </a:cubicBezTo>
                <a:cubicBezTo>
                  <a:pt x="719" y="545"/>
                  <a:pt x="719" y="545"/>
                  <a:pt x="719" y="545"/>
                </a:cubicBezTo>
                <a:cubicBezTo>
                  <a:pt x="719" y="0"/>
                  <a:pt x="719" y="0"/>
                  <a:pt x="719" y="0"/>
                </a:cubicBezTo>
                <a:lnTo>
                  <a:pt x="240" y="275"/>
                </a:lnTo>
                <a:close/>
              </a:path>
            </a:pathLst>
          </a:cu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0" name="Oval 79">
            <a:extLst>
              <a:ext uri="{FF2B5EF4-FFF2-40B4-BE49-F238E27FC236}">
                <a16:creationId xmlns:a16="http://schemas.microsoft.com/office/drawing/2014/main" id="{DDED6364-F589-4E68-A2ED-5DC89610E0A3}"/>
              </a:ext>
            </a:extLst>
          </p:cNvPr>
          <p:cNvSpPr/>
          <p:nvPr/>
        </p:nvSpPr>
        <p:spPr>
          <a:xfrm>
            <a:off x="7694846" y="6112572"/>
            <a:ext cx="3576320" cy="402238"/>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lIns="68577" tIns="34289" rIns="68577" bIns="34289" rtlCol="0" anchor="ctr"/>
          <a:lstStyle/>
          <a:p>
            <a:pPr algn="ctr" defTabSz="685777">
              <a:defRPr/>
            </a:pPr>
            <a:endParaRPr lang="en-US" sz="1400" kern="0">
              <a:solidFill>
                <a:sysClr val="window" lastClr="FFFFFF"/>
              </a:solidFill>
              <a:latin typeface="Calibri"/>
            </a:endParaRPr>
          </a:p>
        </p:txBody>
      </p:sp>
      <p:sp>
        <p:nvSpPr>
          <p:cNvPr id="82" name="TextBox 81">
            <a:extLst>
              <a:ext uri="{FF2B5EF4-FFF2-40B4-BE49-F238E27FC236}">
                <a16:creationId xmlns:a16="http://schemas.microsoft.com/office/drawing/2014/main" id="{85E6526D-9D76-40B2-8ED5-0FE752B9FA87}"/>
              </a:ext>
            </a:extLst>
          </p:cNvPr>
          <p:cNvSpPr txBox="1"/>
          <p:nvPr/>
        </p:nvSpPr>
        <p:spPr>
          <a:xfrm>
            <a:off x="9683796" y="1817989"/>
            <a:ext cx="1593898" cy="369332"/>
          </a:xfrm>
          <a:prstGeom prst="rect">
            <a:avLst/>
          </a:prstGeom>
          <a:noFill/>
        </p:spPr>
        <p:txBody>
          <a:bodyPr wrap="none" rtlCol="0">
            <a:spAutoFit/>
          </a:bodyPr>
          <a:lstStyle/>
          <a:p>
            <a:r>
              <a:rPr lang="en-US">
                <a:solidFill>
                  <a:schemeClr val="bg2"/>
                </a:solidFill>
              </a:rPr>
              <a:t>SWRCB - DWQ</a:t>
            </a:r>
          </a:p>
        </p:txBody>
      </p:sp>
      <p:sp>
        <p:nvSpPr>
          <p:cNvPr id="83" name="TextBox 82">
            <a:extLst>
              <a:ext uri="{FF2B5EF4-FFF2-40B4-BE49-F238E27FC236}">
                <a16:creationId xmlns:a16="http://schemas.microsoft.com/office/drawing/2014/main" id="{B84332AC-4D2B-4008-9DE0-0F5D3D274F36}"/>
              </a:ext>
            </a:extLst>
          </p:cNvPr>
          <p:cNvSpPr txBox="1"/>
          <p:nvPr/>
        </p:nvSpPr>
        <p:spPr>
          <a:xfrm>
            <a:off x="7034679" y="3216319"/>
            <a:ext cx="1410322" cy="369332"/>
          </a:xfrm>
          <a:prstGeom prst="rect">
            <a:avLst/>
          </a:prstGeom>
          <a:noFill/>
        </p:spPr>
        <p:txBody>
          <a:bodyPr wrap="none" rtlCol="0">
            <a:spAutoFit/>
          </a:bodyPr>
          <a:lstStyle/>
          <a:p>
            <a:r>
              <a:rPr lang="en-US"/>
              <a:t>SWRCB - DFA</a:t>
            </a:r>
          </a:p>
        </p:txBody>
      </p:sp>
      <p:sp>
        <p:nvSpPr>
          <p:cNvPr id="84" name="TextBox 83">
            <a:extLst>
              <a:ext uri="{FF2B5EF4-FFF2-40B4-BE49-F238E27FC236}">
                <a16:creationId xmlns:a16="http://schemas.microsoft.com/office/drawing/2014/main" id="{6644A756-1DDC-4338-9DCF-9A64EA258732}"/>
              </a:ext>
            </a:extLst>
          </p:cNvPr>
          <p:cNvSpPr txBox="1"/>
          <p:nvPr/>
        </p:nvSpPr>
        <p:spPr>
          <a:xfrm>
            <a:off x="9712674" y="4460146"/>
            <a:ext cx="865430" cy="646331"/>
          </a:xfrm>
          <a:prstGeom prst="rect">
            <a:avLst/>
          </a:prstGeom>
          <a:noFill/>
        </p:spPr>
        <p:txBody>
          <a:bodyPr wrap="none" rtlCol="0">
            <a:spAutoFit/>
          </a:bodyPr>
          <a:lstStyle/>
          <a:p>
            <a:r>
              <a:rPr lang="en-US">
                <a:solidFill>
                  <a:schemeClr val="bg2"/>
                </a:solidFill>
              </a:rPr>
              <a:t>SWRCB</a:t>
            </a:r>
          </a:p>
          <a:p>
            <a:r>
              <a:rPr lang="en-US">
                <a:solidFill>
                  <a:schemeClr val="bg2"/>
                </a:solidFill>
              </a:rPr>
              <a:t> - DDW</a:t>
            </a:r>
          </a:p>
        </p:txBody>
      </p:sp>
      <p:sp>
        <p:nvSpPr>
          <p:cNvPr id="85" name="TextBox 84">
            <a:extLst>
              <a:ext uri="{FF2B5EF4-FFF2-40B4-BE49-F238E27FC236}">
                <a16:creationId xmlns:a16="http://schemas.microsoft.com/office/drawing/2014/main" id="{7462D044-6A6E-4F66-87D9-45598FE4129A}"/>
              </a:ext>
            </a:extLst>
          </p:cNvPr>
          <p:cNvSpPr txBox="1"/>
          <p:nvPr/>
        </p:nvSpPr>
        <p:spPr>
          <a:xfrm>
            <a:off x="10615185" y="3217275"/>
            <a:ext cx="1004057" cy="369332"/>
          </a:xfrm>
          <a:prstGeom prst="rect">
            <a:avLst/>
          </a:prstGeom>
          <a:noFill/>
        </p:spPr>
        <p:txBody>
          <a:bodyPr wrap="none" rtlCol="0">
            <a:spAutoFit/>
          </a:bodyPr>
          <a:lstStyle/>
          <a:p>
            <a:r>
              <a:rPr lang="en-US">
                <a:solidFill>
                  <a:schemeClr val="bg2"/>
                </a:solidFill>
              </a:rPr>
              <a:t>RWQCBs</a:t>
            </a:r>
          </a:p>
        </p:txBody>
      </p:sp>
      <p:sp>
        <p:nvSpPr>
          <p:cNvPr id="86" name="TextBox 85">
            <a:extLst>
              <a:ext uri="{FF2B5EF4-FFF2-40B4-BE49-F238E27FC236}">
                <a16:creationId xmlns:a16="http://schemas.microsoft.com/office/drawing/2014/main" id="{E346CF96-EAF3-4905-A0CF-9E7ECE4CF41D}"/>
              </a:ext>
            </a:extLst>
          </p:cNvPr>
          <p:cNvSpPr txBox="1"/>
          <p:nvPr/>
        </p:nvSpPr>
        <p:spPr>
          <a:xfrm>
            <a:off x="7929183" y="4413091"/>
            <a:ext cx="1635143" cy="923330"/>
          </a:xfrm>
          <a:prstGeom prst="rect">
            <a:avLst/>
          </a:prstGeom>
          <a:noFill/>
        </p:spPr>
        <p:txBody>
          <a:bodyPr wrap="square" rtlCol="0">
            <a:spAutoFit/>
          </a:bodyPr>
          <a:lstStyle/>
          <a:p>
            <a:r>
              <a:rPr lang="en-US"/>
              <a:t>Stakeholders - </a:t>
            </a:r>
          </a:p>
          <a:p>
            <a:r>
              <a:rPr lang="en-US"/>
              <a:t>(WateReuse,</a:t>
            </a:r>
          </a:p>
          <a:p>
            <a:r>
              <a:rPr lang="en-US"/>
              <a:t>CASA, Keepers)</a:t>
            </a:r>
          </a:p>
        </p:txBody>
      </p:sp>
      <p:sp>
        <p:nvSpPr>
          <p:cNvPr id="87" name="TextBox 86">
            <a:extLst>
              <a:ext uri="{FF2B5EF4-FFF2-40B4-BE49-F238E27FC236}">
                <a16:creationId xmlns:a16="http://schemas.microsoft.com/office/drawing/2014/main" id="{B0A22E4A-1279-4680-86F8-3CC46D8F6DE3}"/>
              </a:ext>
            </a:extLst>
          </p:cNvPr>
          <p:cNvSpPr txBox="1"/>
          <p:nvPr/>
        </p:nvSpPr>
        <p:spPr>
          <a:xfrm>
            <a:off x="7787572" y="1737503"/>
            <a:ext cx="1590307" cy="584775"/>
          </a:xfrm>
          <a:prstGeom prst="rect">
            <a:avLst/>
          </a:prstGeom>
          <a:noFill/>
        </p:spPr>
        <p:txBody>
          <a:bodyPr wrap="none" rtlCol="0">
            <a:spAutoFit/>
          </a:bodyPr>
          <a:lstStyle/>
          <a:p>
            <a:r>
              <a:rPr lang="en-US" sz="1600">
                <a:solidFill>
                  <a:schemeClr val="bg2"/>
                </a:solidFill>
              </a:rPr>
              <a:t>Department of </a:t>
            </a:r>
          </a:p>
          <a:p>
            <a:r>
              <a:rPr lang="en-US" sz="1600">
                <a:solidFill>
                  <a:schemeClr val="bg2"/>
                </a:solidFill>
              </a:rPr>
              <a:t>Water Resources</a:t>
            </a:r>
          </a:p>
        </p:txBody>
      </p:sp>
      <p:pic>
        <p:nvPicPr>
          <p:cNvPr id="88" name="Picture 87">
            <a:extLst>
              <a:ext uri="{FF2B5EF4-FFF2-40B4-BE49-F238E27FC236}">
                <a16:creationId xmlns:a16="http://schemas.microsoft.com/office/drawing/2014/main" id="{3367CB92-9938-48F9-8752-CABE748DE362}"/>
              </a:ext>
            </a:extLst>
          </p:cNvPr>
          <p:cNvPicPr>
            <a:picLocks noChangeAspect="1"/>
          </p:cNvPicPr>
          <p:nvPr/>
        </p:nvPicPr>
        <p:blipFill>
          <a:blip r:embed="rId3"/>
          <a:stretch>
            <a:fillRect/>
          </a:stretch>
        </p:blipFill>
        <p:spPr>
          <a:xfrm>
            <a:off x="9815015" y="2335754"/>
            <a:ext cx="687575" cy="829982"/>
          </a:xfrm>
          <a:prstGeom prst="rect">
            <a:avLst/>
          </a:prstGeom>
        </p:spPr>
      </p:pic>
      <p:pic>
        <p:nvPicPr>
          <p:cNvPr id="89" name="Picture 88">
            <a:extLst>
              <a:ext uri="{FF2B5EF4-FFF2-40B4-BE49-F238E27FC236}">
                <a16:creationId xmlns:a16="http://schemas.microsoft.com/office/drawing/2014/main" id="{59B2E26A-8C9E-41F1-B000-2FFB28BEC7D8}"/>
              </a:ext>
            </a:extLst>
          </p:cNvPr>
          <p:cNvPicPr>
            <a:picLocks noChangeAspect="1"/>
          </p:cNvPicPr>
          <p:nvPr/>
        </p:nvPicPr>
        <p:blipFill>
          <a:blip r:embed="rId4"/>
          <a:stretch>
            <a:fillRect/>
          </a:stretch>
        </p:blipFill>
        <p:spPr>
          <a:xfrm>
            <a:off x="7204724" y="3643352"/>
            <a:ext cx="1168707" cy="552009"/>
          </a:xfrm>
          <a:prstGeom prst="rect">
            <a:avLst/>
          </a:prstGeom>
        </p:spPr>
      </p:pic>
      <p:pic>
        <p:nvPicPr>
          <p:cNvPr id="90" name="Picture 2">
            <a:extLst>
              <a:ext uri="{FF2B5EF4-FFF2-40B4-BE49-F238E27FC236}">
                <a16:creationId xmlns:a16="http://schemas.microsoft.com/office/drawing/2014/main" id="{B0D447ED-C8AE-4AD4-AD96-7A2E38D5C4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339" y="5307294"/>
            <a:ext cx="1822593" cy="36614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Department Of Water Resources">
            <a:extLst>
              <a:ext uri="{FF2B5EF4-FFF2-40B4-BE49-F238E27FC236}">
                <a16:creationId xmlns:a16="http://schemas.microsoft.com/office/drawing/2014/main" id="{9A8B3C1A-A4A1-45D5-903B-7F520192D3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2282" y="2353968"/>
            <a:ext cx="830917" cy="830917"/>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6" descr="RWQCB9">
            <a:extLst>
              <a:ext uri="{FF2B5EF4-FFF2-40B4-BE49-F238E27FC236}">
                <a16:creationId xmlns:a16="http://schemas.microsoft.com/office/drawing/2014/main" id="{D6DE57DB-90B0-4BDF-B546-9A0A6BD42D3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0670"/>
          <a:stretch/>
        </p:blipFill>
        <p:spPr bwMode="auto">
          <a:xfrm>
            <a:off x="10368896" y="3714549"/>
            <a:ext cx="1455799" cy="463328"/>
          </a:xfrm>
          <a:prstGeom prst="rect">
            <a:avLst/>
          </a:prstGeom>
          <a:noFill/>
          <a:extLst>
            <a:ext uri="{909E8E84-426E-40DD-AFC4-6F175D3DCCD1}">
              <a14:hiddenFill xmlns:a14="http://schemas.microsoft.com/office/drawing/2010/main">
                <a:solidFill>
                  <a:srgbClr val="FFFFFF"/>
                </a:solidFill>
              </a14:hiddenFill>
            </a:ext>
          </a:extLst>
        </p:spPr>
      </p:pic>
      <p:cxnSp>
        <p:nvCxnSpPr>
          <p:cNvPr id="94" name="Straight Connector 93">
            <a:extLst>
              <a:ext uri="{FF2B5EF4-FFF2-40B4-BE49-F238E27FC236}">
                <a16:creationId xmlns:a16="http://schemas.microsoft.com/office/drawing/2014/main" id="{527BC24A-42B6-4D90-86E5-81CCCEDBCF12}"/>
              </a:ext>
            </a:extLst>
          </p:cNvPr>
          <p:cNvCxnSpPr>
            <a:cxnSpLocks/>
          </p:cNvCxnSpPr>
          <p:nvPr/>
        </p:nvCxnSpPr>
        <p:spPr>
          <a:xfrm>
            <a:off x="6472680" y="1907314"/>
            <a:ext cx="8702" cy="4384049"/>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607546C5-7CDE-4FC2-AA86-C39418A6D957}"/>
              </a:ext>
            </a:extLst>
          </p:cNvPr>
          <p:cNvSpPr>
            <a:spLocks noGrp="1"/>
          </p:cNvSpPr>
          <p:nvPr>
            <p:ph type="title"/>
          </p:nvPr>
        </p:nvSpPr>
        <p:spPr/>
        <p:txBody>
          <a:bodyPr/>
          <a:lstStyle/>
          <a:p>
            <a:r>
              <a:rPr lang="en-US"/>
              <a:t>Water Board Actions – Recycled Water</a:t>
            </a:r>
          </a:p>
        </p:txBody>
      </p:sp>
      <p:grpSp>
        <p:nvGrpSpPr>
          <p:cNvPr id="95" name="Group 124">
            <a:extLst>
              <a:ext uri="{FF2B5EF4-FFF2-40B4-BE49-F238E27FC236}">
                <a16:creationId xmlns:a16="http://schemas.microsoft.com/office/drawing/2014/main" id="{EDB6B7EF-ECE8-4A6C-A70B-BDA8B1ABBBDF}"/>
              </a:ext>
            </a:extLst>
          </p:cNvPr>
          <p:cNvGrpSpPr/>
          <p:nvPr/>
        </p:nvGrpSpPr>
        <p:grpSpPr>
          <a:xfrm>
            <a:off x="5192076" y="2380308"/>
            <a:ext cx="1127237" cy="771061"/>
            <a:chOff x="2636089" y="1796050"/>
            <a:chExt cx="3270509" cy="3995150"/>
          </a:xfrm>
        </p:grpSpPr>
        <p:sp>
          <p:nvSpPr>
            <p:cNvPr id="98" name="Oval 97">
              <a:extLst>
                <a:ext uri="{FF2B5EF4-FFF2-40B4-BE49-F238E27FC236}">
                  <a16:creationId xmlns:a16="http://schemas.microsoft.com/office/drawing/2014/main" id="{A7BB06BC-A091-4EF7-9CDC-CFCBE647D50B}"/>
                </a:ext>
              </a:extLst>
            </p:cNvPr>
            <p:cNvSpPr/>
            <p:nvPr/>
          </p:nvSpPr>
          <p:spPr>
            <a:xfrm rot="2438237">
              <a:off x="4205717" y="3081520"/>
              <a:ext cx="1700881" cy="2709680"/>
            </a:xfrm>
            <a:prstGeom prst="ellipse">
              <a:avLst/>
            </a:prstGeom>
            <a:gradFill flip="none" rotWithShape="1">
              <a:gsLst>
                <a:gs pos="0">
                  <a:sysClr val="windowText" lastClr="000000">
                    <a:alpha val="21000"/>
                  </a:sysClr>
                </a:gs>
                <a:gs pos="100000">
                  <a:sysClr val="windowText" lastClr="000000">
                    <a:alpha val="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grpSp>
          <p:nvGrpSpPr>
            <p:cNvPr id="99" name="Group 90">
              <a:extLst>
                <a:ext uri="{FF2B5EF4-FFF2-40B4-BE49-F238E27FC236}">
                  <a16:creationId xmlns:a16="http://schemas.microsoft.com/office/drawing/2014/main" id="{8069A827-6EC3-4E3D-BC2E-7FFD1CCF1764}"/>
                </a:ext>
              </a:extLst>
            </p:cNvPr>
            <p:cNvGrpSpPr/>
            <p:nvPr/>
          </p:nvGrpSpPr>
          <p:grpSpPr>
            <a:xfrm>
              <a:off x="2636089" y="1796050"/>
              <a:ext cx="3266803" cy="3287443"/>
              <a:chOff x="749300" y="1783745"/>
              <a:chExt cx="2341660" cy="2356455"/>
            </a:xfrm>
          </p:grpSpPr>
          <p:sp>
            <p:nvSpPr>
              <p:cNvPr id="101" name="Freeform 64">
                <a:extLst>
                  <a:ext uri="{FF2B5EF4-FFF2-40B4-BE49-F238E27FC236}">
                    <a16:creationId xmlns:a16="http://schemas.microsoft.com/office/drawing/2014/main" id="{44F21D6F-E598-4C44-96E6-015F1D35DC2D}"/>
                  </a:ext>
                </a:extLst>
              </p:cNvPr>
              <p:cNvSpPr>
                <a:spLocks/>
              </p:cNvSpPr>
              <p:nvPr/>
            </p:nvSpPr>
            <p:spPr bwMode="auto">
              <a:xfrm>
                <a:off x="749300" y="1784350"/>
                <a:ext cx="2339975" cy="2355850"/>
              </a:xfrm>
              <a:custGeom>
                <a:avLst/>
                <a:gdLst/>
                <a:ahLst/>
                <a:cxnLst>
                  <a:cxn ang="0">
                    <a:pos x="0" y="0"/>
                  </a:cxn>
                  <a:cxn ang="0">
                    <a:pos x="1474" y="0"/>
                  </a:cxn>
                  <a:cxn ang="0">
                    <a:pos x="1474" y="77"/>
                  </a:cxn>
                  <a:cxn ang="0">
                    <a:pos x="1473" y="107"/>
                  </a:cxn>
                  <a:cxn ang="0">
                    <a:pos x="1473" y="394"/>
                  </a:cxn>
                  <a:cxn ang="0">
                    <a:pos x="1472" y="441"/>
                  </a:cxn>
                  <a:cxn ang="0">
                    <a:pos x="1472" y="486"/>
                  </a:cxn>
                  <a:cxn ang="0">
                    <a:pos x="1471" y="530"/>
                  </a:cxn>
                  <a:cxn ang="0">
                    <a:pos x="1469" y="571"/>
                  </a:cxn>
                  <a:cxn ang="0">
                    <a:pos x="1466" y="610"/>
                  </a:cxn>
                  <a:cxn ang="0">
                    <a:pos x="1462" y="645"/>
                  </a:cxn>
                  <a:cxn ang="0">
                    <a:pos x="1456" y="677"/>
                  </a:cxn>
                  <a:cxn ang="0">
                    <a:pos x="1449" y="704"/>
                  </a:cxn>
                  <a:cxn ang="0">
                    <a:pos x="1440" y="726"/>
                  </a:cxn>
                  <a:cxn ang="0">
                    <a:pos x="1429" y="752"/>
                  </a:cxn>
                  <a:cxn ang="0">
                    <a:pos x="1415" y="781"/>
                  </a:cxn>
                  <a:cxn ang="0">
                    <a:pos x="1399" y="811"/>
                  </a:cxn>
                  <a:cxn ang="0">
                    <a:pos x="1380" y="843"/>
                  </a:cxn>
                  <a:cxn ang="0">
                    <a:pos x="1360" y="877"/>
                  </a:cxn>
                  <a:cxn ang="0">
                    <a:pos x="1338" y="911"/>
                  </a:cxn>
                  <a:cxn ang="0">
                    <a:pos x="1314" y="948"/>
                  </a:cxn>
                  <a:cxn ang="0">
                    <a:pos x="1289" y="984"/>
                  </a:cxn>
                  <a:cxn ang="0">
                    <a:pos x="1263" y="1021"/>
                  </a:cxn>
                  <a:cxn ang="0">
                    <a:pos x="1236" y="1058"/>
                  </a:cxn>
                  <a:cxn ang="0">
                    <a:pos x="1209" y="1094"/>
                  </a:cxn>
                  <a:cxn ang="0">
                    <a:pos x="1182" y="1131"/>
                  </a:cxn>
                  <a:cxn ang="0">
                    <a:pos x="1155" y="1166"/>
                  </a:cxn>
                  <a:cxn ang="0">
                    <a:pos x="1128" y="1202"/>
                  </a:cxn>
                  <a:cxn ang="0">
                    <a:pos x="1076" y="1269"/>
                  </a:cxn>
                  <a:cxn ang="0">
                    <a:pos x="1051" y="1300"/>
                  </a:cxn>
                  <a:cxn ang="0">
                    <a:pos x="1028" y="1330"/>
                  </a:cxn>
                  <a:cxn ang="0">
                    <a:pos x="1005" y="1357"/>
                  </a:cxn>
                  <a:cxn ang="0">
                    <a:pos x="985" y="1382"/>
                  </a:cxn>
                  <a:cxn ang="0">
                    <a:pos x="967" y="1404"/>
                  </a:cxn>
                  <a:cxn ang="0">
                    <a:pos x="950" y="1424"/>
                  </a:cxn>
                  <a:cxn ang="0">
                    <a:pos x="936" y="1441"/>
                  </a:cxn>
                  <a:cxn ang="0">
                    <a:pos x="925" y="1454"/>
                  </a:cxn>
                  <a:cxn ang="0">
                    <a:pos x="917" y="1464"/>
                  </a:cxn>
                  <a:cxn ang="0">
                    <a:pos x="912" y="1470"/>
                  </a:cxn>
                  <a:cxn ang="0">
                    <a:pos x="910" y="1472"/>
                  </a:cxn>
                  <a:cxn ang="0">
                    <a:pos x="911" y="1470"/>
                  </a:cxn>
                  <a:cxn ang="0">
                    <a:pos x="902" y="1477"/>
                  </a:cxn>
                  <a:cxn ang="0">
                    <a:pos x="895" y="1481"/>
                  </a:cxn>
                  <a:cxn ang="0">
                    <a:pos x="890" y="1483"/>
                  </a:cxn>
                  <a:cxn ang="0">
                    <a:pos x="888" y="1484"/>
                  </a:cxn>
                  <a:cxn ang="0">
                    <a:pos x="0" y="1484"/>
                  </a:cxn>
                  <a:cxn ang="0">
                    <a:pos x="0" y="0"/>
                  </a:cxn>
                </a:cxnLst>
                <a:rect l="0" t="0" r="r" b="b"/>
                <a:pathLst>
                  <a:path w="1474" h="1484">
                    <a:moveTo>
                      <a:pt x="0" y="0"/>
                    </a:moveTo>
                    <a:lnTo>
                      <a:pt x="1474" y="0"/>
                    </a:lnTo>
                    <a:lnTo>
                      <a:pt x="1474" y="77"/>
                    </a:lnTo>
                    <a:lnTo>
                      <a:pt x="1473" y="107"/>
                    </a:lnTo>
                    <a:lnTo>
                      <a:pt x="1473" y="394"/>
                    </a:lnTo>
                    <a:lnTo>
                      <a:pt x="1472" y="441"/>
                    </a:lnTo>
                    <a:lnTo>
                      <a:pt x="1472" y="486"/>
                    </a:lnTo>
                    <a:lnTo>
                      <a:pt x="1471" y="530"/>
                    </a:lnTo>
                    <a:lnTo>
                      <a:pt x="1469" y="571"/>
                    </a:lnTo>
                    <a:lnTo>
                      <a:pt x="1466" y="610"/>
                    </a:lnTo>
                    <a:lnTo>
                      <a:pt x="1462" y="645"/>
                    </a:lnTo>
                    <a:lnTo>
                      <a:pt x="1456" y="677"/>
                    </a:lnTo>
                    <a:lnTo>
                      <a:pt x="1449" y="704"/>
                    </a:lnTo>
                    <a:lnTo>
                      <a:pt x="1440" y="726"/>
                    </a:lnTo>
                    <a:lnTo>
                      <a:pt x="1429" y="752"/>
                    </a:lnTo>
                    <a:lnTo>
                      <a:pt x="1415" y="781"/>
                    </a:lnTo>
                    <a:lnTo>
                      <a:pt x="1399" y="811"/>
                    </a:lnTo>
                    <a:lnTo>
                      <a:pt x="1380" y="843"/>
                    </a:lnTo>
                    <a:lnTo>
                      <a:pt x="1360" y="877"/>
                    </a:lnTo>
                    <a:lnTo>
                      <a:pt x="1338" y="911"/>
                    </a:lnTo>
                    <a:lnTo>
                      <a:pt x="1314" y="948"/>
                    </a:lnTo>
                    <a:lnTo>
                      <a:pt x="1289" y="984"/>
                    </a:lnTo>
                    <a:lnTo>
                      <a:pt x="1263" y="1021"/>
                    </a:lnTo>
                    <a:lnTo>
                      <a:pt x="1236" y="1058"/>
                    </a:lnTo>
                    <a:lnTo>
                      <a:pt x="1209" y="1094"/>
                    </a:lnTo>
                    <a:lnTo>
                      <a:pt x="1182" y="1131"/>
                    </a:lnTo>
                    <a:lnTo>
                      <a:pt x="1155" y="1166"/>
                    </a:lnTo>
                    <a:lnTo>
                      <a:pt x="1128" y="1202"/>
                    </a:lnTo>
                    <a:lnTo>
                      <a:pt x="1076" y="1269"/>
                    </a:lnTo>
                    <a:lnTo>
                      <a:pt x="1051" y="1300"/>
                    </a:lnTo>
                    <a:lnTo>
                      <a:pt x="1028" y="1330"/>
                    </a:lnTo>
                    <a:lnTo>
                      <a:pt x="1005" y="1357"/>
                    </a:lnTo>
                    <a:lnTo>
                      <a:pt x="985" y="1382"/>
                    </a:lnTo>
                    <a:lnTo>
                      <a:pt x="967" y="1404"/>
                    </a:lnTo>
                    <a:lnTo>
                      <a:pt x="950" y="1424"/>
                    </a:lnTo>
                    <a:lnTo>
                      <a:pt x="936" y="1441"/>
                    </a:lnTo>
                    <a:lnTo>
                      <a:pt x="925" y="1454"/>
                    </a:lnTo>
                    <a:lnTo>
                      <a:pt x="917" y="1464"/>
                    </a:lnTo>
                    <a:lnTo>
                      <a:pt x="912" y="1470"/>
                    </a:lnTo>
                    <a:lnTo>
                      <a:pt x="910" y="1472"/>
                    </a:lnTo>
                    <a:lnTo>
                      <a:pt x="911" y="1470"/>
                    </a:lnTo>
                    <a:lnTo>
                      <a:pt x="902" y="1477"/>
                    </a:lnTo>
                    <a:lnTo>
                      <a:pt x="895" y="1481"/>
                    </a:lnTo>
                    <a:lnTo>
                      <a:pt x="890" y="1483"/>
                    </a:lnTo>
                    <a:lnTo>
                      <a:pt x="888" y="1484"/>
                    </a:lnTo>
                    <a:lnTo>
                      <a:pt x="0" y="1484"/>
                    </a:lnTo>
                    <a:lnTo>
                      <a:pt x="0" y="0"/>
                    </a:lnTo>
                    <a:close/>
                  </a:path>
                </a:pathLst>
              </a:custGeom>
              <a:solidFill>
                <a:srgbClr val="FFFFFF"/>
              </a:solidFill>
              <a:ln w="0">
                <a:noFill/>
                <a:prstDash val="solid"/>
                <a:round/>
                <a:headEnd/>
                <a:tailEnd/>
              </a:ln>
              <a:effectLst>
                <a:outerShdw blurRad="317500" dist="419100" dir="2340000" sx="90000" sy="9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Freeform 65">
                <a:extLst>
                  <a:ext uri="{FF2B5EF4-FFF2-40B4-BE49-F238E27FC236}">
                    <a16:creationId xmlns:a16="http://schemas.microsoft.com/office/drawing/2014/main" id="{188A3723-57F6-4D3D-951C-ECC5006D2C65}"/>
                  </a:ext>
                </a:extLst>
              </p:cNvPr>
              <p:cNvSpPr>
                <a:spLocks/>
              </p:cNvSpPr>
              <p:nvPr/>
            </p:nvSpPr>
            <p:spPr bwMode="auto">
              <a:xfrm>
                <a:off x="2166938" y="2936875"/>
                <a:ext cx="868363" cy="1184275"/>
              </a:xfrm>
              <a:custGeom>
                <a:avLst/>
                <a:gdLst/>
                <a:ahLst/>
                <a:cxnLst>
                  <a:cxn ang="0">
                    <a:pos x="536" y="26"/>
                  </a:cxn>
                  <a:cxn ang="0">
                    <a:pos x="506" y="85"/>
                  </a:cxn>
                  <a:cxn ang="0">
                    <a:pos x="467" y="151"/>
                  </a:cxn>
                  <a:cxn ang="0">
                    <a:pos x="421" y="222"/>
                  </a:cxn>
                  <a:cxn ang="0">
                    <a:pos x="370" y="295"/>
                  </a:cxn>
                  <a:cxn ang="0">
                    <a:pos x="316" y="368"/>
                  </a:cxn>
                  <a:cxn ang="0">
                    <a:pos x="262" y="440"/>
                  </a:cxn>
                  <a:cxn ang="0">
                    <a:pos x="183" y="543"/>
                  </a:cxn>
                  <a:cxn ang="0">
                    <a:pos x="135" y="604"/>
                  </a:cxn>
                  <a:cxn ang="0">
                    <a:pos x="92" y="656"/>
                  </a:cxn>
                  <a:cxn ang="0">
                    <a:pos x="57" y="698"/>
                  </a:cxn>
                  <a:cxn ang="0">
                    <a:pos x="32" y="728"/>
                  </a:cxn>
                  <a:cxn ang="0">
                    <a:pos x="19" y="744"/>
                  </a:cxn>
                  <a:cxn ang="0">
                    <a:pos x="18" y="744"/>
                  </a:cxn>
                  <a:cxn ang="0">
                    <a:pos x="29" y="726"/>
                  </a:cxn>
                  <a:cxn ang="0">
                    <a:pos x="34" y="696"/>
                  </a:cxn>
                  <a:cxn ang="0">
                    <a:pos x="33" y="663"/>
                  </a:cxn>
                  <a:cxn ang="0">
                    <a:pos x="28" y="627"/>
                  </a:cxn>
                  <a:cxn ang="0">
                    <a:pos x="21" y="583"/>
                  </a:cxn>
                  <a:cxn ang="0">
                    <a:pos x="13" y="537"/>
                  </a:cxn>
                  <a:cxn ang="0">
                    <a:pos x="7" y="497"/>
                  </a:cxn>
                  <a:cxn ang="0">
                    <a:pos x="2" y="467"/>
                  </a:cxn>
                  <a:cxn ang="0">
                    <a:pos x="0" y="456"/>
                  </a:cxn>
                  <a:cxn ang="0">
                    <a:pos x="9" y="451"/>
                  </a:cxn>
                  <a:cxn ang="0">
                    <a:pos x="36" y="436"/>
                  </a:cxn>
                  <a:cxn ang="0">
                    <a:pos x="76" y="413"/>
                  </a:cxn>
                  <a:cxn ang="0">
                    <a:pos x="126" y="382"/>
                  </a:cxn>
                  <a:cxn ang="0">
                    <a:pos x="184" y="344"/>
                  </a:cxn>
                  <a:cxn ang="0">
                    <a:pos x="246" y="301"/>
                  </a:cxn>
                  <a:cxn ang="0">
                    <a:pos x="342" y="228"/>
                  </a:cxn>
                  <a:cxn ang="0">
                    <a:pos x="405" y="174"/>
                  </a:cxn>
                  <a:cxn ang="0">
                    <a:pos x="460" y="119"/>
                  </a:cxn>
                  <a:cxn ang="0">
                    <a:pos x="508" y="62"/>
                  </a:cxn>
                  <a:cxn ang="0">
                    <a:pos x="547" y="0"/>
                  </a:cxn>
                </a:cxnLst>
                <a:rect l="0" t="0" r="r" b="b"/>
                <a:pathLst>
                  <a:path w="547" h="746">
                    <a:moveTo>
                      <a:pt x="547" y="0"/>
                    </a:moveTo>
                    <a:lnTo>
                      <a:pt x="536" y="26"/>
                    </a:lnTo>
                    <a:lnTo>
                      <a:pt x="522" y="55"/>
                    </a:lnTo>
                    <a:lnTo>
                      <a:pt x="506" y="85"/>
                    </a:lnTo>
                    <a:lnTo>
                      <a:pt x="487" y="117"/>
                    </a:lnTo>
                    <a:lnTo>
                      <a:pt x="467" y="151"/>
                    </a:lnTo>
                    <a:lnTo>
                      <a:pt x="445" y="185"/>
                    </a:lnTo>
                    <a:lnTo>
                      <a:pt x="421" y="222"/>
                    </a:lnTo>
                    <a:lnTo>
                      <a:pt x="396" y="258"/>
                    </a:lnTo>
                    <a:lnTo>
                      <a:pt x="370" y="295"/>
                    </a:lnTo>
                    <a:lnTo>
                      <a:pt x="343" y="332"/>
                    </a:lnTo>
                    <a:lnTo>
                      <a:pt x="316" y="368"/>
                    </a:lnTo>
                    <a:lnTo>
                      <a:pt x="289" y="405"/>
                    </a:lnTo>
                    <a:lnTo>
                      <a:pt x="262" y="440"/>
                    </a:lnTo>
                    <a:lnTo>
                      <a:pt x="235" y="476"/>
                    </a:lnTo>
                    <a:lnTo>
                      <a:pt x="183" y="543"/>
                    </a:lnTo>
                    <a:lnTo>
                      <a:pt x="158" y="574"/>
                    </a:lnTo>
                    <a:lnTo>
                      <a:pt x="135" y="604"/>
                    </a:lnTo>
                    <a:lnTo>
                      <a:pt x="112" y="631"/>
                    </a:lnTo>
                    <a:lnTo>
                      <a:pt x="92" y="656"/>
                    </a:lnTo>
                    <a:lnTo>
                      <a:pt x="74" y="678"/>
                    </a:lnTo>
                    <a:lnTo>
                      <a:pt x="57" y="698"/>
                    </a:lnTo>
                    <a:lnTo>
                      <a:pt x="43" y="715"/>
                    </a:lnTo>
                    <a:lnTo>
                      <a:pt x="32" y="728"/>
                    </a:lnTo>
                    <a:lnTo>
                      <a:pt x="24" y="738"/>
                    </a:lnTo>
                    <a:lnTo>
                      <a:pt x="19" y="744"/>
                    </a:lnTo>
                    <a:lnTo>
                      <a:pt x="17" y="746"/>
                    </a:lnTo>
                    <a:lnTo>
                      <a:pt x="18" y="744"/>
                    </a:lnTo>
                    <a:lnTo>
                      <a:pt x="24" y="736"/>
                    </a:lnTo>
                    <a:lnTo>
                      <a:pt x="29" y="726"/>
                    </a:lnTo>
                    <a:lnTo>
                      <a:pt x="33" y="712"/>
                    </a:lnTo>
                    <a:lnTo>
                      <a:pt x="34" y="696"/>
                    </a:lnTo>
                    <a:lnTo>
                      <a:pt x="34" y="676"/>
                    </a:lnTo>
                    <a:lnTo>
                      <a:pt x="33" y="663"/>
                    </a:lnTo>
                    <a:lnTo>
                      <a:pt x="31" y="646"/>
                    </a:lnTo>
                    <a:lnTo>
                      <a:pt x="28" y="627"/>
                    </a:lnTo>
                    <a:lnTo>
                      <a:pt x="25" y="605"/>
                    </a:lnTo>
                    <a:lnTo>
                      <a:pt x="21" y="583"/>
                    </a:lnTo>
                    <a:lnTo>
                      <a:pt x="18" y="560"/>
                    </a:lnTo>
                    <a:lnTo>
                      <a:pt x="13" y="537"/>
                    </a:lnTo>
                    <a:lnTo>
                      <a:pt x="10" y="516"/>
                    </a:lnTo>
                    <a:lnTo>
                      <a:pt x="7" y="497"/>
                    </a:lnTo>
                    <a:lnTo>
                      <a:pt x="4" y="480"/>
                    </a:lnTo>
                    <a:lnTo>
                      <a:pt x="2" y="467"/>
                    </a:lnTo>
                    <a:lnTo>
                      <a:pt x="0" y="459"/>
                    </a:lnTo>
                    <a:lnTo>
                      <a:pt x="0" y="456"/>
                    </a:lnTo>
                    <a:lnTo>
                      <a:pt x="2" y="455"/>
                    </a:lnTo>
                    <a:lnTo>
                      <a:pt x="9" y="451"/>
                    </a:lnTo>
                    <a:lnTo>
                      <a:pt x="21" y="445"/>
                    </a:lnTo>
                    <a:lnTo>
                      <a:pt x="36" y="436"/>
                    </a:lnTo>
                    <a:lnTo>
                      <a:pt x="54" y="426"/>
                    </a:lnTo>
                    <a:lnTo>
                      <a:pt x="76" y="413"/>
                    </a:lnTo>
                    <a:lnTo>
                      <a:pt x="100" y="398"/>
                    </a:lnTo>
                    <a:lnTo>
                      <a:pt x="126" y="382"/>
                    </a:lnTo>
                    <a:lnTo>
                      <a:pt x="154" y="364"/>
                    </a:lnTo>
                    <a:lnTo>
                      <a:pt x="184" y="344"/>
                    </a:lnTo>
                    <a:lnTo>
                      <a:pt x="214" y="323"/>
                    </a:lnTo>
                    <a:lnTo>
                      <a:pt x="246" y="301"/>
                    </a:lnTo>
                    <a:lnTo>
                      <a:pt x="278" y="278"/>
                    </a:lnTo>
                    <a:lnTo>
                      <a:pt x="342" y="228"/>
                    </a:lnTo>
                    <a:lnTo>
                      <a:pt x="373" y="201"/>
                    </a:lnTo>
                    <a:lnTo>
                      <a:pt x="405" y="174"/>
                    </a:lnTo>
                    <a:lnTo>
                      <a:pt x="433" y="147"/>
                    </a:lnTo>
                    <a:lnTo>
                      <a:pt x="460" y="119"/>
                    </a:lnTo>
                    <a:lnTo>
                      <a:pt x="485" y="91"/>
                    </a:lnTo>
                    <a:lnTo>
                      <a:pt x="508" y="62"/>
                    </a:lnTo>
                    <a:lnTo>
                      <a:pt x="527" y="34"/>
                    </a:lnTo>
                    <a:lnTo>
                      <a:pt x="547" y="0"/>
                    </a:lnTo>
                    <a:close/>
                  </a:path>
                </a:pathLst>
              </a:custGeom>
              <a:gradFill flip="none" rotWithShape="1">
                <a:gsLst>
                  <a:gs pos="49000">
                    <a:sysClr val="window" lastClr="FFFFFF">
                      <a:lumMod val="85000"/>
                    </a:sysClr>
                  </a:gs>
                  <a:gs pos="66000">
                    <a:sysClr val="window" lastClr="FFFFFF"/>
                  </a:gs>
                </a:gsLst>
                <a:lin ang="132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103" name="Group 85">
                <a:extLst>
                  <a:ext uri="{FF2B5EF4-FFF2-40B4-BE49-F238E27FC236}">
                    <a16:creationId xmlns:a16="http://schemas.microsoft.com/office/drawing/2014/main" id="{B6EE87F1-82A0-49EF-ACF4-2CD422D0D29F}"/>
                  </a:ext>
                </a:extLst>
              </p:cNvPr>
              <p:cNvGrpSpPr/>
              <p:nvPr/>
            </p:nvGrpSpPr>
            <p:grpSpPr>
              <a:xfrm>
                <a:off x="749509" y="1783745"/>
                <a:ext cx="2341451" cy="2355117"/>
                <a:chOff x="3578673" y="2063750"/>
                <a:chExt cx="1631950" cy="1641475"/>
              </a:xfrm>
            </p:grpSpPr>
            <p:sp>
              <p:nvSpPr>
                <p:cNvPr id="104" name="Freeform 15">
                  <a:extLst>
                    <a:ext uri="{FF2B5EF4-FFF2-40B4-BE49-F238E27FC236}">
                      <a16:creationId xmlns:a16="http://schemas.microsoft.com/office/drawing/2014/main" id="{983D81F2-9F8F-420E-93DB-0691BB602046}"/>
                    </a:ext>
                  </a:extLst>
                </p:cNvPr>
                <p:cNvSpPr>
                  <a:spLocks/>
                </p:cNvSpPr>
                <p:nvPr/>
              </p:nvSpPr>
              <p:spPr bwMode="auto">
                <a:xfrm>
                  <a:off x="3578673" y="2063750"/>
                  <a:ext cx="1631950" cy="1641475"/>
                </a:xfrm>
                <a:custGeom>
                  <a:avLst/>
                  <a:gdLst/>
                  <a:ahLst/>
                  <a:cxnLst>
                    <a:cxn ang="0">
                      <a:pos x="0" y="0"/>
                    </a:cxn>
                    <a:cxn ang="0">
                      <a:pos x="1028" y="0"/>
                    </a:cxn>
                    <a:cxn ang="0">
                      <a:pos x="1028" y="54"/>
                    </a:cxn>
                    <a:cxn ang="0">
                      <a:pos x="1027" y="75"/>
                    </a:cxn>
                    <a:cxn ang="0">
                      <a:pos x="1027" y="276"/>
                    </a:cxn>
                    <a:cxn ang="0">
                      <a:pos x="1026" y="308"/>
                    </a:cxn>
                    <a:cxn ang="0">
                      <a:pos x="1026" y="340"/>
                    </a:cxn>
                    <a:cxn ang="0">
                      <a:pos x="1026" y="370"/>
                    </a:cxn>
                    <a:cxn ang="0">
                      <a:pos x="1024" y="399"/>
                    </a:cxn>
                    <a:cxn ang="0">
                      <a:pos x="1022" y="427"/>
                    </a:cxn>
                    <a:cxn ang="0">
                      <a:pos x="1019" y="451"/>
                    </a:cxn>
                    <a:cxn ang="0">
                      <a:pos x="1015" y="473"/>
                    </a:cxn>
                    <a:cxn ang="0">
                      <a:pos x="1010" y="492"/>
                    </a:cxn>
                    <a:cxn ang="0">
                      <a:pos x="1004" y="507"/>
                    </a:cxn>
                    <a:cxn ang="0">
                      <a:pos x="990" y="531"/>
                    </a:cxn>
                    <a:cxn ang="0">
                      <a:pos x="977" y="551"/>
                    </a:cxn>
                    <a:cxn ang="0">
                      <a:pos x="961" y="571"/>
                    </a:cxn>
                    <a:cxn ang="0">
                      <a:pos x="943" y="591"/>
                    </a:cxn>
                    <a:cxn ang="0">
                      <a:pos x="924" y="610"/>
                    </a:cxn>
                    <a:cxn ang="0">
                      <a:pos x="904" y="629"/>
                    </a:cxn>
                    <a:cxn ang="0">
                      <a:pos x="883" y="648"/>
                    </a:cxn>
                    <a:cxn ang="0">
                      <a:pos x="861" y="666"/>
                    </a:cxn>
                    <a:cxn ang="0">
                      <a:pos x="816" y="701"/>
                    </a:cxn>
                    <a:cxn ang="0">
                      <a:pos x="794" y="718"/>
                    </a:cxn>
                    <a:cxn ang="0">
                      <a:pos x="771" y="733"/>
                    </a:cxn>
                    <a:cxn ang="0">
                      <a:pos x="750" y="748"/>
                    </a:cxn>
                    <a:cxn ang="0">
                      <a:pos x="729" y="762"/>
                    </a:cxn>
                    <a:cxn ang="0">
                      <a:pos x="710" y="774"/>
                    </a:cxn>
                    <a:cxn ang="0">
                      <a:pos x="692" y="786"/>
                    </a:cxn>
                    <a:cxn ang="0">
                      <a:pos x="675" y="796"/>
                    </a:cxn>
                    <a:cxn ang="0">
                      <a:pos x="659" y="805"/>
                    </a:cxn>
                    <a:cxn ang="0">
                      <a:pos x="647" y="812"/>
                    </a:cxn>
                    <a:cxn ang="0">
                      <a:pos x="636" y="819"/>
                    </a:cxn>
                    <a:cxn ang="0">
                      <a:pos x="628" y="823"/>
                    </a:cxn>
                    <a:cxn ang="0">
                      <a:pos x="624" y="826"/>
                    </a:cxn>
                    <a:cxn ang="0">
                      <a:pos x="622" y="826"/>
                    </a:cxn>
                    <a:cxn ang="0">
                      <a:pos x="622" y="828"/>
                    </a:cxn>
                    <a:cxn ang="0">
                      <a:pos x="624" y="834"/>
                    </a:cxn>
                    <a:cxn ang="0">
                      <a:pos x="625" y="843"/>
                    </a:cxn>
                    <a:cxn ang="0">
                      <a:pos x="627" y="854"/>
                    </a:cxn>
                    <a:cxn ang="0">
                      <a:pos x="629" y="868"/>
                    </a:cxn>
                    <a:cxn ang="0">
                      <a:pos x="631" y="882"/>
                    </a:cxn>
                    <a:cxn ang="0">
                      <a:pos x="634" y="898"/>
                    </a:cxn>
                    <a:cxn ang="0">
                      <a:pos x="636" y="915"/>
                    </a:cxn>
                    <a:cxn ang="0">
                      <a:pos x="639" y="930"/>
                    </a:cxn>
                    <a:cxn ang="0">
                      <a:pos x="641" y="945"/>
                    </a:cxn>
                    <a:cxn ang="0">
                      <a:pos x="643" y="959"/>
                    </a:cxn>
                    <a:cxn ang="0">
                      <a:pos x="645" y="971"/>
                    </a:cxn>
                    <a:cxn ang="0">
                      <a:pos x="645" y="980"/>
                    </a:cxn>
                    <a:cxn ang="0">
                      <a:pos x="645" y="993"/>
                    </a:cxn>
                    <a:cxn ang="0">
                      <a:pos x="645" y="1004"/>
                    </a:cxn>
                    <a:cxn ang="0">
                      <a:pos x="642" y="1013"/>
                    </a:cxn>
                    <a:cxn ang="0">
                      <a:pos x="639" y="1020"/>
                    </a:cxn>
                    <a:cxn ang="0">
                      <a:pos x="635" y="1026"/>
                    </a:cxn>
                    <a:cxn ang="0">
                      <a:pos x="635" y="1025"/>
                    </a:cxn>
                    <a:cxn ang="0">
                      <a:pos x="630" y="1030"/>
                    </a:cxn>
                    <a:cxn ang="0">
                      <a:pos x="625" y="1033"/>
                    </a:cxn>
                    <a:cxn ang="0">
                      <a:pos x="621" y="1034"/>
                    </a:cxn>
                    <a:cxn ang="0">
                      <a:pos x="0" y="1034"/>
                    </a:cxn>
                    <a:cxn ang="0">
                      <a:pos x="0" y="0"/>
                    </a:cxn>
                  </a:cxnLst>
                  <a:rect l="0" t="0" r="r" b="b"/>
                  <a:pathLst>
                    <a:path w="1028" h="1034">
                      <a:moveTo>
                        <a:pt x="0" y="0"/>
                      </a:moveTo>
                      <a:lnTo>
                        <a:pt x="1028" y="0"/>
                      </a:lnTo>
                      <a:lnTo>
                        <a:pt x="1028" y="54"/>
                      </a:lnTo>
                      <a:lnTo>
                        <a:pt x="1027" y="75"/>
                      </a:lnTo>
                      <a:lnTo>
                        <a:pt x="1027" y="276"/>
                      </a:lnTo>
                      <a:lnTo>
                        <a:pt x="1026" y="308"/>
                      </a:lnTo>
                      <a:lnTo>
                        <a:pt x="1026" y="340"/>
                      </a:lnTo>
                      <a:lnTo>
                        <a:pt x="1026" y="370"/>
                      </a:lnTo>
                      <a:lnTo>
                        <a:pt x="1024" y="399"/>
                      </a:lnTo>
                      <a:lnTo>
                        <a:pt x="1022" y="427"/>
                      </a:lnTo>
                      <a:lnTo>
                        <a:pt x="1019" y="451"/>
                      </a:lnTo>
                      <a:lnTo>
                        <a:pt x="1015" y="473"/>
                      </a:lnTo>
                      <a:lnTo>
                        <a:pt x="1010" y="492"/>
                      </a:lnTo>
                      <a:lnTo>
                        <a:pt x="1004" y="507"/>
                      </a:lnTo>
                      <a:lnTo>
                        <a:pt x="990" y="531"/>
                      </a:lnTo>
                      <a:lnTo>
                        <a:pt x="977" y="551"/>
                      </a:lnTo>
                      <a:lnTo>
                        <a:pt x="961" y="571"/>
                      </a:lnTo>
                      <a:lnTo>
                        <a:pt x="943" y="591"/>
                      </a:lnTo>
                      <a:lnTo>
                        <a:pt x="924" y="610"/>
                      </a:lnTo>
                      <a:lnTo>
                        <a:pt x="904" y="629"/>
                      </a:lnTo>
                      <a:lnTo>
                        <a:pt x="883" y="648"/>
                      </a:lnTo>
                      <a:lnTo>
                        <a:pt x="861" y="666"/>
                      </a:lnTo>
                      <a:lnTo>
                        <a:pt x="816" y="701"/>
                      </a:lnTo>
                      <a:lnTo>
                        <a:pt x="794" y="718"/>
                      </a:lnTo>
                      <a:lnTo>
                        <a:pt x="771" y="733"/>
                      </a:lnTo>
                      <a:lnTo>
                        <a:pt x="750" y="748"/>
                      </a:lnTo>
                      <a:lnTo>
                        <a:pt x="729" y="762"/>
                      </a:lnTo>
                      <a:lnTo>
                        <a:pt x="710" y="774"/>
                      </a:lnTo>
                      <a:lnTo>
                        <a:pt x="692" y="786"/>
                      </a:lnTo>
                      <a:lnTo>
                        <a:pt x="675" y="796"/>
                      </a:lnTo>
                      <a:lnTo>
                        <a:pt x="659" y="805"/>
                      </a:lnTo>
                      <a:lnTo>
                        <a:pt x="647" y="812"/>
                      </a:lnTo>
                      <a:lnTo>
                        <a:pt x="636" y="819"/>
                      </a:lnTo>
                      <a:lnTo>
                        <a:pt x="628" y="823"/>
                      </a:lnTo>
                      <a:lnTo>
                        <a:pt x="624" y="826"/>
                      </a:lnTo>
                      <a:lnTo>
                        <a:pt x="622" y="826"/>
                      </a:lnTo>
                      <a:lnTo>
                        <a:pt x="622" y="828"/>
                      </a:lnTo>
                      <a:lnTo>
                        <a:pt x="624" y="834"/>
                      </a:lnTo>
                      <a:lnTo>
                        <a:pt x="625" y="843"/>
                      </a:lnTo>
                      <a:lnTo>
                        <a:pt x="627" y="854"/>
                      </a:lnTo>
                      <a:lnTo>
                        <a:pt x="629" y="868"/>
                      </a:lnTo>
                      <a:lnTo>
                        <a:pt x="631" y="882"/>
                      </a:lnTo>
                      <a:lnTo>
                        <a:pt x="634" y="898"/>
                      </a:lnTo>
                      <a:lnTo>
                        <a:pt x="636" y="915"/>
                      </a:lnTo>
                      <a:lnTo>
                        <a:pt x="639" y="930"/>
                      </a:lnTo>
                      <a:lnTo>
                        <a:pt x="641" y="945"/>
                      </a:lnTo>
                      <a:lnTo>
                        <a:pt x="643" y="959"/>
                      </a:lnTo>
                      <a:lnTo>
                        <a:pt x="645" y="971"/>
                      </a:lnTo>
                      <a:lnTo>
                        <a:pt x="645" y="980"/>
                      </a:lnTo>
                      <a:lnTo>
                        <a:pt x="645" y="993"/>
                      </a:lnTo>
                      <a:lnTo>
                        <a:pt x="645" y="1004"/>
                      </a:lnTo>
                      <a:lnTo>
                        <a:pt x="642" y="1013"/>
                      </a:lnTo>
                      <a:lnTo>
                        <a:pt x="639" y="1020"/>
                      </a:lnTo>
                      <a:lnTo>
                        <a:pt x="635" y="1026"/>
                      </a:lnTo>
                      <a:lnTo>
                        <a:pt x="635" y="1025"/>
                      </a:lnTo>
                      <a:lnTo>
                        <a:pt x="630" y="1030"/>
                      </a:lnTo>
                      <a:lnTo>
                        <a:pt x="625" y="1033"/>
                      </a:lnTo>
                      <a:lnTo>
                        <a:pt x="621" y="1034"/>
                      </a:lnTo>
                      <a:lnTo>
                        <a:pt x="0" y="1034"/>
                      </a:lnTo>
                      <a:lnTo>
                        <a:pt x="0" y="0"/>
                      </a:lnTo>
                      <a:close/>
                    </a:path>
                  </a:pathLst>
                </a:custGeom>
                <a:solidFill>
                  <a:schemeClr val="accent2">
                    <a:lumMod val="75000"/>
                    <a:alpha val="50000"/>
                  </a:schemeClr>
                </a:solidFill>
                <a:ln w="0">
                  <a:noFill/>
                  <a:prstDash val="solid"/>
                  <a:round/>
                  <a:headEnd/>
                  <a:tailEnd/>
                </a:ln>
              </p:spPr>
              <p:txBody>
                <a:bodyPr vert="horz" wrap="square" lIns="91440" tIns="9144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DDW</a:t>
                  </a:r>
                </a:p>
              </p:txBody>
            </p:sp>
            <p:sp>
              <p:nvSpPr>
                <p:cNvPr id="106" name="Freeform 16">
                  <a:extLst>
                    <a:ext uri="{FF2B5EF4-FFF2-40B4-BE49-F238E27FC236}">
                      <a16:creationId xmlns:a16="http://schemas.microsoft.com/office/drawing/2014/main" id="{53B9045B-B12F-488C-9983-66EAF690F1A8}"/>
                    </a:ext>
                  </a:extLst>
                </p:cNvPr>
                <p:cNvSpPr>
                  <a:spLocks/>
                </p:cNvSpPr>
                <p:nvPr/>
              </p:nvSpPr>
              <p:spPr bwMode="auto">
                <a:xfrm>
                  <a:off x="4564809" y="2868502"/>
                  <a:ext cx="606425" cy="823913"/>
                </a:xfrm>
                <a:custGeom>
                  <a:avLst/>
                  <a:gdLst/>
                  <a:ahLst/>
                  <a:cxnLst>
                    <a:cxn ang="0">
                      <a:pos x="373" y="21"/>
                    </a:cxn>
                    <a:cxn ang="0">
                      <a:pos x="348" y="70"/>
                    </a:cxn>
                    <a:cxn ang="0">
                      <a:pos x="315" y="124"/>
                    </a:cxn>
                    <a:cxn ang="0">
                      <a:pos x="276" y="180"/>
                    </a:cxn>
                    <a:cxn ang="0">
                      <a:pos x="216" y="265"/>
                    </a:cxn>
                    <a:cxn ang="0">
                      <a:pos x="179" y="314"/>
                    </a:cxn>
                    <a:cxn ang="0">
                      <a:pos x="142" y="361"/>
                    </a:cxn>
                    <a:cxn ang="0">
                      <a:pos x="108" y="403"/>
                    </a:cxn>
                    <a:cxn ang="0">
                      <a:pos x="77" y="442"/>
                    </a:cxn>
                    <a:cxn ang="0">
                      <a:pos x="51" y="473"/>
                    </a:cxn>
                    <a:cxn ang="0">
                      <a:pos x="31" y="498"/>
                    </a:cxn>
                    <a:cxn ang="0">
                      <a:pos x="18" y="513"/>
                    </a:cxn>
                    <a:cxn ang="0">
                      <a:pos x="13" y="519"/>
                    </a:cxn>
                    <a:cxn ang="0">
                      <a:pos x="20" y="506"/>
                    </a:cxn>
                    <a:cxn ang="0">
                      <a:pos x="23" y="486"/>
                    </a:cxn>
                    <a:cxn ang="0">
                      <a:pos x="23" y="464"/>
                    </a:cxn>
                    <a:cxn ang="0">
                      <a:pos x="19" y="438"/>
                    </a:cxn>
                    <a:cxn ang="0">
                      <a:pos x="14" y="408"/>
                    </a:cxn>
                    <a:cxn ang="0">
                      <a:pos x="9" y="375"/>
                    </a:cxn>
                    <a:cxn ang="0">
                      <a:pos x="5" y="347"/>
                    </a:cxn>
                    <a:cxn ang="0">
                      <a:pos x="2" y="327"/>
                    </a:cxn>
                    <a:cxn ang="0">
                      <a:pos x="0" y="319"/>
                    </a:cxn>
                    <a:cxn ang="0">
                      <a:pos x="6" y="316"/>
                    </a:cxn>
                    <a:cxn ang="0">
                      <a:pos x="25" y="305"/>
                    </a:cxn>
                    <a:cxn ang="0">
                      <a:pos x="53" y="289"/>
                    </a:cxn>
                    <a:cxn ang="0">
                      <a:pos x="88" y="267"/>
                    </a:cxn>
                    <a:cxn ang="0">
                      <a:pos x="128" y="241"/>
                    </a:cxn>
                    <a:cxn ang="0">
                      <a:pos x="172" y="211"/>
                    </a:cxn>
                    <a:cxn ang="0">
                      <a:pos x="239" y="159"/>
                    </a:cxn>
                    <a:cxn ang="0">
                      <a:pos x="282" y="122"/>
                    </a:cxn>
                    <a:cxn ang="0">
                      <a:pos x="321" y="84"/>
                    </a:cxn>
                    <a:cxn ang="0">
                      <a:pos x="355" y="44"/>
                    </a:cxn>
                    <a:cxn ang="0">
                      <a:pos x="382" y="0"/>
                    </a:cxn>
                  </a:cxnLst>
                  <a:rect l="0" t="0" r="r" b="b"/>
                  <a:pathLst>
                    <a:path w="382" h="519">
                      <a:moveTo>
                        <a:pt x="382" y="0"/>
                      </a:moveTo>
                      <a:lnTo>
                        <a:pt x="373" y="21"/>
                      </a:lnTo>
                      <a:lnTo>
                        <a:pt x="361" y="45"/>
                      </a:lnTo>
                      <a:lnTo>
                        <a:pt x="348" y="70"/>
                      </a:lnTo>
                      <a:lnTo>
                        <a:pt x="332" y="96"/>
                      </a:lnTo>
                      <a:lnTo>
                        <a:pt x="315" y="124"/>
                      </a:lnTo>
                      <a:lnTo>
                        <a:pt x="296" y="152"/>
                      </a:lnTo>
                      <a:lnTo>
                        <a:pt x="276" y="180"/>
                      </a:lnTo>
                      <a:lnTo>
                        <a:pt x="234" y="239"/>
                      </a:lnTo>
                      <a:lnTo>
                        <a:pt x="216" y="265"/>
                      </a:lnTo>
                      <a:lnTo>
                        <a:pt x="197" y="289"/>
                      </a:lnTo>
                      <a:lnTo>
                        <a:pt x="179" y="314"/>
                      </a:lnTo>
                      <a:lnTo>
                        <a:pt x="160" y="337"/>
                      </a:lnTo>
                      <a:lnTo>
                        <a:pt x="142" y="361"/>
                      </a:lnTo>
                      <a:lnTo>
                        <a:pt x="125" y="382"/>
                      </a:lnTo>
                      <a:lnTo>
                        <a:pt x="108" y="403"/>
                      </a:lnTo>
                      <a:lnTo>
                        <a:pt x="92" y="424"/>
                      </a:lnTo>
                      <a:lnTo>
                        <a:pt x="77" y="442"/>
                      </a:lnTo>
                      <a:lnTo>
                        <a:pt x="64" y="459"/>
                      </a:lnTo>
                      <a:lnTo>
                        <a:pt x="51" y="473"/>
                      </a:lnTo>
                      <a:lnTo>
                        <a:pt x="40" y="487"/>
                      </a:lnTo>
                      <a:lnTo>
                        <a:pt x="31" y="498"/>
                      </a:lnTo>
                      <a:lnTo>
                        <a:pt x="24" y="507"/>
                      </a:lnTo>
                      <a:lnTo>
                        <a:pt x="18" y="513"/>
                      </a:lnTo>
                      <a:lnTo>
                        <a:pt x="15" y="518"/>
                      </a:lnTo>
                      <a:lnTo>
                        <a:pt x="13" y="519"/>
                      </a:lnTo>
                      <a:lnTo>
                        <a:pt x="17" y="513"/>
                      </a:lnTo>
                      <a:lnTo>
                        <a:pt x="20" y="506"/>
                      </a:lnTo>
                      <a:lnTo>
                        <a:pt x="23" y="497"/>
                      </a:lnTo>
                      <a:lnTo>
                        <a:pt x="23" y="486"/>
                      </a:lnTo>
                      <a:lnTo>
                        <a:pt x="23" y="473"/>
                      </a:lnTo>
                      <a:lnTo>
                        <a:pt x="23" y="464"/>
                      </a:lnTo>
                      <a:lnTo>
                        <a:pt x="21" y="452"/>
                      </a:lnTo>
                      <a:lnTo>
                        <a:pt x="19" y="438"/>
                      </a:lnTo>
                      <a:lnTo>
                        <a:pt x="17" y="423"/>
                      </a:lnTo>
                      <a:lnTo>
                        <a:pt x="14" y="408"/>
                      </a:lnTo>
                      <a:lnTo>
                        <a:pt x="12" y="391"/>
                      </a:lnTo>
                      <a:lnTo>
                        <a:pt x="9" y="375"/>
                      </a:lnTo>
                      <a:lnTo>
                        <a:pt x="7" y="361"/>
                      </a:lnTo>
                      <a:lnTo>
                        <a:pt x="5" y="347"/>
                      </a:lnTo>
                      <a:lnTo>
                        <a:pt x="3" y="336"/>
                      </a:lnTo>
                      <a:lnTo>
                        <a:pt x="2" y="327"/>
                      </a:lnTo>
                      <a:lnTo>
                        <a:pt x="0" y="321"/>
                      </a:lnTo>
                      <a:lnTo>
                        <a:pt x="0" y="319"/>
                      </a:lnTo>
                      <a:lnTo>
                        <a:pt x="2" y="319"/>
                      </a:lnTo>
                      <a:lnTo>
                        <a:pt x="6" y="316"/>
                      </a:lnTo>
                      <a:lnTo>
                        <a:pt x="14" y="312"/>
                      </a:lnTo>
                      <a:lnTo>
                        <a:pt x="25" y="305"/>
                      </a:lnTo>
                      <a:lnTo>
                        <a:pt x="37" y="298"/>
                      </a:lnTo>
                      <a:lnTo>
                        <a:pt x="53" y="289"/>
                      </a:lnTo>
                      <a:lnTo>
                        <a:pt x="70" y="279"/>
                      </a:lnTo>
                      <a:lnTo>
                        <a:pt x="88" y="267"/>
                      </a:lnTo>
                      <a:lnTo>
                        <a:pt x="107" y="255"/>
                      </a:lnTo>
                      <a:lnTo>
                        <a:pt x="128" y="241"/>
                      </a:lnTo>
                      <a:lnTo>
                        <a:pt x="149" y="226"/>
                      </a:lnTo>
                      <a:lnTo>
                        <a:pt x="172" y="211"/>
                      </a:lnTo>
                      <a:lnTo>
                        <a:pt x="194" y="194"/>
                      </a:lnTo>
                      <a:lnTo>
                        <a:pt x="239" y="159"/>
                      </a:lnTo>
                      <a:lnTo>
                        <a:pt x="261" y="141"/>
                      </a:lnTo>
                      <a:lnTo>
                        <a:pt x="282" y="122"/>
                      </a:lnTo>
                      <a:lnTo>
                        <a:pt x="302" y="103"/>
                      </a:lnTo>
                      <a:lnTo>
                        <a:pt x="321" y="84"/>
                      </a:lnTo>
                      <a:lnTo>
                        <a:pt x="339" y="64"/>
                      </a:lnTo>
                      <a:lnTo>
                        <a:pt x="355" y="44"/>
                      </a:lnTo>
                      <a:lnTo>
                        <a:pt x="368" y="24"/>
                      </a:lnTo>
                      <a:lnTo>
                        <a:pt x="382" y="0"/>
                      </a:lnTo>
                      <a:close/>
                    </a:path>
                  </a:pathLst>
                </a:custGeom>
                <a:solidFill>
                  <a:schemeClr val="accent2">
                    <a:lumMod val="75000"/>
                    <a:alpha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grpSp>
      <p:grpSp>
        <p:nvGrpSpPr>
          <p:cNvPr id="119" name="Group 124">
            <a:extLst>
              <a:ext uri="{FF2B5EF4-FFF2-40B4-BE49-F238E27FC236}">
                <a16:creationId xmlns:a16="http://schemas.microsoft.com/office/drawing/2014/main" id="{2B40E6A8-607C-4980-8674-A471C983C800}"/>
              </a:ext>
            </a:extLst>
          </p:cNvPr>
          <p:cNvGrpSpPr/>
          <p:nvPr/>
        </p:nvGrpSpPr>
        <p:grpSpPr>
          <a:xfrm>
            <a:off x="5194765" y="3630146"/>
            <a:ext cx="1127237" cy="771061"/>
            <a:chOff x="2636089" y="1796050"/>
            <a:chExt cx="3270509" cy="3995150"/>
          </a:xfrm>
        </p:grpSpPr>
        <p:sp>
          <p:nvSpPr>
            <p:cNvPr id="120" name="Oval 119">
              <a:extLst>
                <a:ext uri="{FF2B5EF4-FFF2-40B4-BE49-F238E27FC236}">
                  <a16:creationId xmlns:a16="http://schemas.microsoft.com/office/drawing/2014/main" id="{CB73250A-D711-446F-AAB5-4AD9CCEA0B36}"/>
                </a:ext>
              </a:extLst>
            </p:cNvPr>
            <p:cNvSpPr/>
            <p:nvPr/>
          </p:nvSpPr>
          <p:spPr>
            <a:xfrm rot="2438237">
              <a:off x="4205717" y="3081520"/>
              <a:ext cx="1700881" cy="2709680"/>
            </a:xfrm>
            <a:prstGeom prst="ellipse">
              <a:avLst/>
            </a:prstGeom>
            <a:gradFill flip="none" rotWithShape="1">
              <a:gsLst>
                <a:gs pos="0">
                  <a:sysClr val="windowText" lastClr="000000">
                    <a:alpha val="21000"/>
                  </a:sysClr>
                </a:gs>
                <a:gs pos="100000">
                  <a:sysClr val="windowText" lastClr="000000">
                    <a:alpha val="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grpSp>
          <p:nvGrpSpPr>
            <p:cNvPr id="121" name="Group 90">
              <a:extLst>
                <a:ext uri="{FF2B5EF4-FFF2-40B4-BE49-F238E27FC236}">
                  <a16:creationId xmlns:a16="http://schemas.microsoft.com/office/drawing/2014/main" id="{1BB89CFE-CA83-4D5E-94C9-D659A9612A94}"/>
                </a:ext>
              </a:extLst>
            </p:cNvPr>
            <p:cNvGrpSpPr/>
            <p:nvPr/>
          </p:nvGrpSpPr>
          <p:grpSpPr>
            <a:xfrm>
              <a:off x="2636089" y="1796050"/>
              <a:ext cx="3266803" cy="3287443"/>
              <a:chOff x="749300" y="1783745"/>
              <a:chExt cx="2341660" cy="2356455"/>
            </a:xfrm>
          </p:grpSpPr>
          <p:sp>
            <p:nvSpPr>
              <p:cNvPr id="122" name="Freeform 64">
                <a:extLst>
                  <a:ext uri="{FF2B5EF4-FFF2-40B4-BE49-F238E27FC236}">
                    <a16:creationId xmlns:a16="http://schemas.microsoft.com/office/drawing/2014/main" id="{202B3168-7570-4479-BDC7-4867CACE191D}"/>
                  </a:ext>
                </a:extLst>
              </p:cNvPr>
              <p:cNvSpPr>
                <a:spLocks/>
              </p:cNvSpPr>
              <p:nvPr/>
            </p:nvSpPr>
            <p:spPr bwMode="auto">
              <a:xfrm>
                <a:off x="749300" y="1784350"/>
                <a:ext cx="2339975" cy="2355850"/>
              </a:xfrm>
              <a:custGeom>
                <a:avLst/>
                <a:gdLst/>
                <a:ahLst/>
                <a:cxnLst>
                  <a:cxn ang="0">
                    <a:pos x="0" y="0"/>
                  </a:cxn>
                  <a:cxn ang="0">
                    <a:pos x="1474" y="0"/>
                  </a:cxn>
                  <a:cxn ang="0">
                    <a:pos x="1474" y="77"/>
                  </a:cxn>
                  <a:cxn ang="0">
                    <a:pos x="1473" y="107"/>
                  </a:cxn>
                  <a:cxn ang="0">
                    <a:pos x="1473" y="394"/>
                  </a:cxn>
                  <a:cxn ang="0">
                    <a:pos x="1472" y="441"/>
                  </a:cxn>
                  <a:cxn ang="0">
                    <a:pos x="1472" y="486"/>
                  </a:cxn>
                  <a:cxn ang="0">
                    <a:pos x="1471" y="530"/>
                  </a:cxn>
                  <a:cxn ang="0">
                    <a:pos x="1469" y="571"/>
                  </a:cxn>
                  <a:cxn ang="0">
                    <a:pos x="1466" y="610"/>
                  </a:cxn>
                  <a:cxn ang="0">
                    <a:pos x="1462" y="645"/>
                  </a:cxn>
                  <a:cxn ang="0">
                    <a:pos x="1456" y="677"/>
                  </a:cxn>
                  <a:cxn ang="0">
                    <a:pos x="1449" y="704"/>
                  </a:cxn>
                  <a:cxn ang="0">
                    <a:pos x="1440" y="726"/>
                  </a:cxn>
                  <a:cxn ang="0">
                    <a:pos x="1429" y="752"/>
                  </a:cxn>
                  <a:cxn ang="0">
                    <a:pos x="1415" y="781"/>
                  </a:cxn>
                  <a:cxn ang="0">
                    <a:pos x="1399" y="811"/>
                  </a:cxn>
                  <a:cxn ang="0">
                    <a:pos x="1380" y="843"/>
                  </a:cxn>
                  <a:cxn ang="0">
                    <a:pos x="1360" y="877"/>
                  </a:cxn>
                  <a:cxn ang="0">
                    <a:pos x="1338" y="911"/>
                  </a:cxn>
                  <a:cxn ang="0">
                    <a:pos x="1314" y="948"/>
                  </a:cxn>
                  <a:cxn ang="0">
                    <a:pos x="1289" y="984"/>
                  </a:cxn>
                  <a:cxn ang="0">
                    <a:pos x="1263" y="1021"/>
                  </a:cxn>
                  <a:cxn ang="0">
                    <a:pos x="1236" y="1058"/>
                  </a:cxn>
                  <a:cxn ang="0">
                    <a:pos x="1209" y="1094"/>
                  </a:cxn>
                  <a:cxn ang="0">
                    <a:pos x="1182" y="1131"/>
                  </a:cxn>
                  <a:cxn ang="0">
                    <a:pos x="1155" y="1166"/>
                  </a:cxn>
                  <a:cxn ang="0">
                    <a:pos x="1128" y="1202"/>
                  </a:cxn>
                  <a:cxn ang="0">
                    <a:pos x="1076" y="1269"/>
                  </a:cxn>
                  <a:cxn ang="0">
                    <a:pos x="1051" y="1300"/>
                  </a:cxn>
                  <a:cxn ang="0">
                    <a:pos x="1028" y="1330"/>
                  </a:cxn>
                  <a:cxn ang="0">
                    <a:pos x="1005" y="1357"/>
                  </a:cxn>
                  <a:cxn ang="0">
                    <a:pos x="985" y="1382"/>
                  </a:cxn>
                  <a:cxn ang="0">
                    <a:pos x="967" y="1404"/>
                  </a:cxn>
                  <a:cxn ang="0">
                    <a:pos x="950" y="1424"/>
                  </a:cxn>
                  <a:cxn ang="0">
                    <a:pos x="936" y="1441"/>
                  </a:cxn>
                  <a:cxn ang="0">
                    <a:pos x="925" y="1454"/>
                  </a:cxn>
                  <a:cxn ang="0">
                    <a:pos x="917" y="1464"/>
                  </a:cxn>
                  <a:cxn ang="0">
                    <a:pos x="912" y="1470"/>
                  </a:cxn>
                  <a:cxn ang="0">
                    <a:pos x="910" y="1472"/>
                  </a:cxn>
                  <a:cxn ang="0">
                    <a:pos x="911" y="1470"/>
                  </a:cxn>
                  <a:cxn ang="0">
                    <a:pos x="902" y="1477"/>
                  </a:cxn>
                  <a:cxn ang="0">
                    <a:pos x="895" y="1481"/>
                  </a:cxn>
                  <a:cxn ang="0">
                    <a:pos x="890" y="1483"/>
                  </a:cxn>
                  <a:cxn ang="0">
                    <a:pos x="888" y="1484"/>
                  </a:cxn>
                  <a:cxn ang="0">
                    <a:pos x="0" y="1484"/>
                  </a:cxn>
                  <a:cxn ang="0">
                    <a:pos x="0" y="0"/>
                  </a:cxn>
                </a:cxnLst>
                <a:rect l="0" t="0" r="r" b="b"/>
                <a:pathLst>
                  <a:path w="1474" h="1484">
                    <a:moveTo>
                      <a:pt x="0" y="0"/>
                    </a:moveTo>
                    <a:lnTo>
                      <a:pt x="1474" y="0"/>
                    </a:lnTo>
                    <a:lnTo>
                      <a:pt x="1474" y="77"/>
                    </a:lnTo>
                    <a:lnTo>
                      <a:pt x="1473" y="107"/>
                    </a:lnTo>
                    <a:lnTo>
                      <a:pt x="1473" y="394"/>
                    </a:lnTo>
                    <a:lnTo>
                      <a:pt x="1472" y="441"/>
                    </a:lnTo>
                    <a:lnTo>
                      <a:pt x="1472" y="486"/>
                    </a:lnTo>
                    <a:lnTo>
                      <a:pt x="1471" y="530"/>
                    </a:lnTo>
                    <a:lnTo>
                      <a:pt x="1469" y="571"/>
                    </a:lnTo>
                    <a:lnTo>
                      <a:pt x="1466" y="610"/>
                    </a:lnTo>
                    <a:lnTo>
                      <a:pt x="1462" y="645"/>
                    </a:lnTo>
                    <a:lnTo>
                      <a:pt x="1456" y="677"/>
                    </a:lnTo>
                    <a:lnTo>
                      <a:pt x="1449" y="704"/>
                    </a:lnTo>
                    <a:lnTo>
                      <a:pt x="1440" y="726"/>
                    </a:lnTo>
                    <a:lnTo>
                      <a:pt x="1429" y="752"/>
                    </a:lnTo>
                    <a:lnTo>
                      <a:pt x="1415" y="781"/>
                    </a:lnTo>
                    <a:lnTo>
                      <a:pt x="1399" y="811"/>
                    </a:lnTo>
                    <a:lnTo>
                      <a:pt x="1380" y="843"/>
                    </a:lnTo>
                    <a:lnTo>
                      <a:pt x="1360" y="877"/>
                    </a:lnTo>
                    <a:lnTo>
                      <a:pt x="1338" y="911"/>
                    </a:lnTo>
                    <a:lnTo>
                      <a:pt x="1314" y="948"/>
                    </a:lnTo>
                    <a:lnTo>
                      <a:pt x="1289" y="984"/>
                    </a:lnTo>
                    <a:lnTo>
                      <a:pt x="1263" y="1021"/>
                    </a:lnTo>
                    <a:lnTo>
                      <a:pt x="1236" y="1058"/>
                    </a:lnTo>
                    <a:lnTo>
                      <a:pt x="1209" y="1094"/>
                    </a:lnTo>
                    <a:lnTo>
                      <a:pt x="1182" y="1131"/>
                    </a:lnTo>
                    <a:lnTo>
                      <a:pt x="1155" y="1166"/>
                    </a:lnTo>
                    <a:lnTo>
                      <a:pt x="1128" y="1202"/>
                    </a:lnTo>
                    <a:lnTo>
                      <a:pt x="1076" y="1269"/>
                    </a:lnTo>
                    <a:lnTo>
                      <a:pt x="1051" y="1300"/>
                    </a:lnTo>
                    <a:lnTo>
                      <a:pt x="1028" y="1330"/>
                    </a:lnTo>
                    <a:lnTo>
                      <a:pt x="1005" y="1357"/>
                    </a:lnTo>
                    <a:lnTo>
                      <a:pt x="985" y="1382"/>
                    </a:lnTo>
                    <a:lnTo>
                      <a:pt x="967" y="1404"/>
                    </a:lnTo>
                    <a:lnTo>
                      <a:pt x="950" y="1424"/>
                    </a:lnTo>
                    <a:lnTo>
                      <a:pt x="936" y="1441"/>
                    </a:lnTo>
                    <a:lnTo>
                      <a:pt x="925" y="1454"/>
                    </a:lnTo>
                    <a:lnTo>
                      <a:pt x="917" y="1464"/>
                    </a:lnTo>
                    <a:lnTo>
                      <a:pt x="912" y="1470"/>
                    </a:lnTo>
                    <a:lnTo>
                      <a:pt x="910" y="1472"/>
                    </a:lnTo>
                    <a:lnTo>
                      <a:pt x="911" y="1470"/>
                    </a:lnTo>
                    <a:lnTo>
                      <a:pt x="902" y="1477"/>
                    </a:lnTo>
                    <a:lnTo>
                      <a:pt x="895" y="1481"/>
                    </a:lnTo>
                    <a:lnTo>
                      <a:pt x="890" y="1483"/>
                    </a:lnTo>
                    <a:lnTo>
                      <a:pt x="888" y="1484"/>
                    </a:lnTo>
                    <a:lnTo>
                      <a:pt x="0" y="1484"/>
                    </a:lnTo>
                    <a:lnTo>
                      <a:pt x="0" y="0"/>
                    </a:lnTo>
                    <a:close/>
                  </a:path>
                </a:pathLst>
              </a:custGeom>
              <a:solidFill>
                <a:srgbClr val="FFFFFF"/>
              </a:solidFill>
              <a:ln w="0">
                <a:noFill/>
                <a:prstDash val="solid"/>
                <a:round/>
                <a:headEnd/>
                <a:tailEnd/>
              </a:ln>
              <a:effectLst>
                <a:outerShdw blurRad="317500" dist="419100" dir="2340000" sx="90000" sy="9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3" name="Freeform 65">
                <a:extLst>
                  <a:ext uri="{FF2B5EF4-FFF2-40B4-BE49-F238E27FC236}">
                    <a16:creationId xmlns:a16="http://schemas.microsoft.com/office/drawing/2014/main" id="{8B79E957-CD0C-4B64-A0E7-8E6E3605CE76}"/>
                  </a:ext>
                </a:extLst>
              </p:cNvPr>
              <p:cNvSpPr>
                <a:spLocks/>
              </p:cNvSpPr>
              <p:nvPr/>
            </p:nvSpPr>
            <p:spPr bwMode="auto">
              <a:xfrm>
                <a:off x="2166938" y="2936875"/>
                <a:ext cx="868363" cy="1184275"/>
              </a:xfrm>
              <a:custGeom>
                <a:avLst/>
                <a:gdLst/>
                <a:ahLst/>
                <a:cxnLst>
                  <a:cxn ang="0">
                    <a:pos x="536" y="26"/>
                  </a:cxn>
                  <a:cxn ang="0">
                    <a:pos x="506" y="85"/>
                  </a:cxn>
                  <a:cxn ang="0">
                    <a:pos x="467" y="151"/>
                  </a:cxn>
                  <a:cxn ang="0">
                    <a:pos x="421" y="222"/>
                  </a:cxn>
                  <a:cxn ang="0">
                    <a:pos x="370" y="295"/>
                  </a:cxn>
                  <a:cxn ang="0">
                    <a:pos x="316" y="368"/>
                  </a:cxn>
                  <a:cxn ang="0">
                    <a:pos x="262" y="440"/>
                  </a:cxn>
                  <a:cxn ang="0">
                    <a:pos x="183" y="543"/>
                  </a:cxn>
                  <a:cxn ang="0">
                    <a:pos x="135" y="604"/>
                  </a:cxn>
                  <a:cxn ang="0">
                    <a:pos x="92" y="656"/>
                  </a:cxn>
                  <a:cxn ang="0">
                    <a:pos x="57" y="698"/>
                  </a:cxn>
                  <a:cxn ang="0">
                    <a:pos x="32" y="728"/>
                  </a:cxn>
                  <a:cxn ang="0">
                    <a:pos x="19" y="744"/>
                  </a:cxn>
                  <a:cxn ang="0">
                    <a:pos x="18" y="744"/>
                  </a:cxn>
                  <a:cxn ang="0">
                    <a:pos x="29" y="726"/>
                  </a:cxn>
                  <a:cxn ang="0">
                    <a:pos x="34" y="696"/>
                  </a:cxn>
                  <a:cxn ang="0">
                    <a:pos x="33" y="663"/>
                  </a:cxn>
                  <a:cxn ang="0">
                    <a:pos x="28" y="627"/>
                  </a:cxn>
                  <a:cxn ang="0">
                    <a:pos x="21" y="583"/>
                  </a:cxn>
                  <a:cxn ang="0">
                    <a:pos x="13" y="537"/>
                  </a:cxn>
                  <a:cxn ang="0">
                    <a:pos x="7" y="497"/>
                  </a:cxn>
                  <a:cxn ang="0">
                    <a:pos x="2" y="467"/>
                  </a:cxn>
                  <a:cxn ang="0">
                    <a:pos x="0" y="456"/>
                  </a:cxn>
                  <a:cxn ang="0">
                    <a:pos x="9" y="451"/>
                  </a:cxn>
                  <a:cxn ang="0">
                    <a:pos x="36" y="436"/>
                  </a:cxn>
                  <a:cxn ang="0">
                    <a:pos x="76" y="413"/>
                  </a:cxn>
                  <a:cxn ang="0">
                    <a:pos x="126" y="382"/>
                  </a:cxn>
                  <a:cxn ang="0">
                    <a:pos x="184" y="344"/>
                  </a:cxn>
                  <a:cxn ang="0">
                    <a:pos x="246" y="301"/>
                  </a:cxn>
                  <a:cxn ang="0">
                    <a:pos x="342" y="228"/>
                  </a:cxn>
                  <a:cxn ang="0">
                    <a:pos x="405" y="174"/>
                  </a:cxn>
                  <a:cxn ang="0">
                    <a:pos x="460" y="119"/>
                  </a:cxn>
                  <a:cxn ang="0">
                    <a:pos x="508" y="62"/>
                  </a:cxn>
                  <a:cxn ang="0">
                    <a:pos x="547" y="0"/>
                  </a:cxn>
                </a:cxnLst>
                <a:rect l="0" t="0" r="r" b="b"/>
                <a:pathLst>
                  <a:path w="547" h="746">
                    <a:moveTo>
                      <a:pt x="547" y="0"/>
                    </a:moveTo>
                    <a:lnTo>
                      <a:pt x="536" y="26"/>
                    </a:lnTo>
                    <a:lnTo>
                      <a:pt x="522" y="55"/>
                    </a:lnTo>
                    <a:lnTo>
                      <a:pt x="506" y="85"/>
                    </a:lnTo>
                    <a:lnTo>
                      <a:pt x="487" y="117"/>
                    </a:lnTo>
                    <a:lnTo>
                      <a:pt x="467" y="151"/>
                    </a:lnTo>
                    <a:lnTo>
                      <a:pt x="445" y="185"/>
                    </a:lnTo>
                    <a:lnTo>
                      <a:pt x="421" y="222"/>
                    </a:lnTo>
                    <a:lnTo>
                      <a:pt x="396" y="258"/>
                    </a:lnTo>
                    <a:lnTo>
                      <a:pt x="370" y="295"/>
                    </a:lnTo>
                    <a:lnTo>
                      <a:pt x="343" y="332"/>
                    </a:lnTo>
                    <a:lnTo>
                      <a:pt x="316" y="368"/>
                    </a:lnTo>
                    <a:lnTo>
                      <a:pt x="289" y="405"/>
                    </a:lnTo>
                    <a:lnTo>
                      <a:pt x="262" y="440"/>
                    </a:lnTo>
                    <a:lnTo>
                      <a:pt x="235" y="476"/>
                    </a:lnTo>
                    <a:lnTo>
                      <a:pt x="183" y="543"/>
                    </a:lnTo>
                    <a:lnTo>
                      <a:pt x="158" y="574"/>
                    </a:lnTo>
                    <a:lnTo>
                      <a:pt x="135" y="604"/>
                    </a:lnTo>
                    <a:lnTo>
                      <a:pt x="112" y="631"/>
                    </a:lnTo>
                    <a:lnTo>
                      <a:pt x="92" y="656"/>
                    </a:lnTo>
                    <a:lnTo>
                      <a:pt x="74" y="678"/>
                    </a:lnTo>
                    <a:lnTo>
                      <a:pt x="57" y="698"/>
                    </a:lnTo>
                    <a:lnTo>
                      <a:pt x="43" y="715"/>
                    </a:lnTo>
                    <a:lnTo>
                      <a:pt x="32" y="728"/>
                    </a:lnTo>
                    <a:lnTo>
                      <a:pt x="24" y="738"/>
                    </a:lnTo>
                    <a:lnTo>
                      <a:pt x="19" y="744"/>
                    </a:lnTo>
                    <a:lnTo>
                      <a:pt x="17" y="746"/>
                    </a:lnTo>
                    <a:lnTo>
                      <a:pt x="18" y="744"/>
                    </a:lnTo>
                    <a:lnTo>
                      <a:pt x="24" y="736"/>
                    </a:lnTo>
                    <a:lnTo>
                      <a:pt x="29" y="726"/>
                    </a:lnTo>
                    <a:lnTo>
                      <a:pt x="33" y="712"/>
                    </a:lnTo>
                    <a:lnTo>
                      <a:pt x="34" y="696"/>
                    </a:lnTo>
                    <a:lnTo>
                      <a:pt x="34" y="676"/>
                    </a:lnTo>
                    <a:lnTo>
                      <a:pt x="33" y="663"/>
                    </a:lnTo>
                    <a:lnTo>
                      <a:pt x="31" y="646"/>
                    </a:lnTo>
                    <a:lnTo>
                      <a:pt x="28" y="627"/>
                    </a:lnTo>
                    <a:lnTo>
                      <a:pt x="25" y="605"/>
                    </a:lnTo>
                    <a:lnTo>
                      <a:pt x="21" y="583"/>
                    </a:lnTo>
                    <a:lnTo>
                      <a:pt x="18" y="560"/>
                    </a:lnTo>
                    <a:lnTo>
                      <a:pt x="13" y="537"/>
                    </a:lnTo>
                    <a:lnTo>
                      <a:pt x="10" y="516"/>
                    </a:lnTo>
                    <a:lnTo>
                      <a:pt x="7" y="497"/>
                    </a:lnTo>
                    <a:lnTo>
                      <a:pt x="4" y="480"/>
                    </a:lnTo>
                    <a:lnTo>
                      <a:pt x="2" y="467"/>
                    </a:lnTo>
                    <a:lnTo>
                      <a:pt x="0" y="459"/>
                    </a:lnTo>
                    <a:lnTo>
                      <a:pt x="0" y="456"/>
                    </a:lnTo>
                    <a:lnTo>
                      <a:pt x="2" y="455"/>
                    </a:lnTo>
                    <a:lnTo>
                      <a:pt x="9" y="451"/>
                    </a:lnTo>
                    <a:lnTo>
                      <a:pt x="21" y="445"/>
                    </a:lnTo>
                    <a:lnTo>
                      <a:pt x="36" y="436"/>
                    </a:lnTo>
                    <a:lnTo>
                      <a:pt x="54" y="426"/>
                    </a:lnTo>
                    <a:lnTo>
                      <a:pt x="76" y="413"/>
                    </a:lnTo>
                    <a:lnTo>
                      <a:pt x="100" y="398"/>
                    </a:lnTo>
                    <a:lnTo>
                      <a:pt x="126" y="382"/>
                    </a:lnTo>
                    <a:lnTo>
                      <a:pt x="154" y="364"/>
                    </a:lnTo>
                    <a:lnTo>
                      <a:pt x="184" y="344"/>
                    </a:lnTo>
                    <a:lnTo>
                      <a:pt x="214" y="323"/>
                    </a:lnTo>
                    <a:lnTo>
                      <a:pt x="246" y="301"/>
                    </a:lnTo>
                    <a:lnTo>
                      <a:pt x="278" y="278"/>
                    </a:lnTo>
                    <a:lnTo>
                      <a:pt x="342" y="228"/>
                    </a:lnTo>
                    <a:lnTo>
                      <a:pt x="373" y="201"/>
                    </a:lnTo>
                    <a:lnTo>
                      <a:pt x="405" y="174"/>
                    </a:lnTo>
                    <a:lnTo>
                      <a:pt x="433" y="147"/>
                    </a:lnTo>
                    <a:lnTo>
                      <a:pt x="460" y="119"/>
                    </a:lnTo>
                    <a:lnTo>
                      <a:pt x="485" y="91"/>
                    </a:lnTo>
                    <a:lnTo>
                      <a:pt x="508" y="62"/>
                    </a:lnTo>
                    <a:lnTo>
                      <a:pt x="527" y="34"/>
                    </a:lnTo>
                    <a:lnTo>
                      <a:pt x="547" y="0"/>
                    </a:lnTo>
                    <a:close/>
                  </a:path>
                </a:pathLst>
              </a:custGeom>
              <a:gradFill flip="none" rotWithShape="1">
                <a:gsLst>
                  <a:gs pos="49000">
                    <a:sysClr val="window" lastClr="FFFFFF">
                      <a:lumMod val="85000"/>
                    </a:sysClr>
                  </a:gs>
                  <a:gs pos="66000">
                    <a:sysClr val="window" lastClr="FFFFFF"/>
                  </a:gs>
                </a:gsLst>
                <a:lin ang="132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124" name="Group 85">
                <a:extLst>
                  <a:ext uri="{FF2B5EF4-FFF2-40B4-BE49-F238E27FC236}">
                    <a16:creationId xmlns:a16="http://schemas.microsoft.com/office/drawing/2014/main" id="{B26F8508-8F30-44AF-918B-E6C64BB0908F}"/>
                  </a:ext>
                </a:extLst>
              </p:cNvPr>
              <p:cNvGrpSpPr/>
              <p:nvPr/>
            </p:nvGrpSpPr>
            <p:grpSpPr>
              <a:xfrm>
                <a:off x="749509" y="1783745"/>
                <a:ext cx="2341451" cy="2355117"/>
                <a:chOff x="3578673" y="2063750"/>
                <a:chExt cx="1631950" cy="1641475"/>
              </a:xfrm>
            </p:grpSpPr>
            <p:sp>
              <p:nvSpPr>
                <p:cNvPr id="139" name="Freeform 15">
                  <a:extLst>
                    <a:ext uri="{FF2B5EF4-FFF2-40B4-BE49-F238E27FC236}">
                      <a16:creationId xmlns:a16="http://schemas.microsoft.com/office/drawing/2014/main" id="{504A0905-8B07-4724-A2CE-2C61742286CB}"/>
                    </a:ext>
                  </a:extLst>
                </p:cNvPr>
                <p:cNvSpPr>
                  <a:spLocks/>
                </p:cNvSpPr>
                <p:nvPr/>
              </p:nvSpPr>
              <p:spPr bwMode="auto">
                <a:xfrm>
                  <a:off x="3578673" y="2063750"/>
                  <a:ext cx="1631950" cy="1641475"/>
                </a:xfrm>
                <a:custGeom>
                  <a:avLst/>
                  <a:gdLst/>
                  <a:ahLst/>
                  <a:cxnLst>
                    <a:cxn ang="0">
                      <a:pos x="0" y="0"/>
                    </a:cxn>
                    <a:cxn ang="0">
                      <a:pos x="1028" y="0"/>
                    </a:cxn>
                    <a:cxn ang="0">
                      <a:pos x="1028" y="54"/>
                    </a:cxn>
                    <a:cxn ang="0">
                      <a:pos x="1027" y="75"/>
                    </a:cxn>
                    <a:cxn ang="0">
                      <a:pos x="1027" y="276"/>
                    </a:cxn>
                    <a:cxn ang="0">
                      <a:pos x="1026" y="308"/>
                    </a:cxn>
                    <a:cxn ang="0">
                      <a:pos x="1026" y="340"/>
                    </a:cxn>
                    <a:cxn ang="0">
                      <a:pos x="1026" y="370"/>
                    </a:cxn>
                    <a:cxn ang="0">
                      <a:pos x="1024" y="399"/>
                    </a:cxn>
                    <a:cxn ang="0">
                      <a:pos x="1022" y="427"/>
                    </a:cxn>
                    <a:cxn ang="0">
                      <a:pos x="1019" y="451"/>
                    </a:cxn>
                    <a:cxn ang="0">
                      <a:pos x="1015" y="473"/>
                    </a:cxn>
                    <a:cxn ang="0">
                      <a:pos x="1010" y="492"/>
                    </a:cxn>
                    <a:cxn ang="0">
                      <a:pos x="1004" y="507"/>
                    </a:cxn>
                    <a:cxn ang="0">
                      <a:pos x="990" y="531"/>
                    </a:cxn>
                    <a:cxn ang="0">
                      <a:pos x="977" y="551"/>
                    </a:cxn>
                    <a:cxn ang="0">
                      <a:pos x="961" y="571"/>
                    </a:cxn>
                    <a:cxn ang="0">
                      <a:pos x="943" y="591"/>
                    </a:cxn>
                    <a:cxn ang="0">
                      <a:pos x="924" y="610"/>
                    </a:cxn>
                    <a:cxn ang="0">
                      <a:pos x="904" y="629"/>
                    </a:cxn>
                    <a:cxn ang="0">
                      <a:pos x="883" y="648"/>
                    </a:cxn>
                    <a:cxn ang="0">
                      <a:pos x="861" y="666"/>
                    </a:cxn>
                    <a:cxn ang="0">
                      <a:pos x="816" y="701"/>
                    </a:cxn>
                    <a:cxn ang="0">
                      <a:pos x="794" y="718"/>
                    </a:cxn>
                    <a:cxn ang="0">
                      <a:pos x="771" y="733"/>
                    </a:cxn>
                    <a:cxn ang="0">
                      <a:pos x="750" y="748"/>
                    </a:cxn>
                    <a:cxn ang="0">
                      <a:pos x="729" y="762"/>
                    </a:cxn>
                    <a:cxn ang="0">
                      <a:pos x="710" y="774"/>
                    </a:cxn>
                    <a:cxn ang="0">
                      <a:pos x="692" y="786"/>
                    </a:cxn>
                    <a:cxn ang="0">
                      <a:pos x="675" y="796"/>
                    </a:cxn>
                    <a:cxn ang="0">
                      <a:pos x="659" y="805"/>
                    </a:cxn>
                    <a:cxn ang="0">
                      <a:pos x="647" y="812"/>
                    </a:cxn>
                    <a:cxn ang="0">
                      <a:pos x="636" y="819"/>
                    </a:cxn>
                    <a:cxn ang="0">
                      <a:pos x="628" y="823"/>
                    </a:cxn>
                    <a:cxn ang="0">
                      <a:pos x="624" y="826"/>
                    </a:cxn>
                    <a:cxn ang="0">
                      <a:pos x="622" y="826"/>
                    </a:cxn>
                    <a:cxn ang="0">
                      <a:pos x="622" y="828"/>
                    </a:cxn>
                    <a:cxn ang="0">
                      <a:pos x="624" y="834"/>
                    </a:cxn>
                    <a:cxn ang="0">
                      <a:pos x="625" y="843"/>
                    </a:cxn>
                    <a:cxn ang="0">
                      <a:pos x="627" y="854"/>
                    </a:cxn>
                    <a:cxn ang="0">
                      <a:pos x="629" y="868"/>
                    </a:cxn>
                    <a:cxn ang="0">
                      <a:pos x="631" y="882"/>
                    </a:cxn>
                    <a:cxn ang="0">
                      <a:pos x="634" y="898"/>
                    </a:cxn>
                    <a:cxn ang="0">
                      <a:pos x="636" y="915"/>
                    </a:cxn>
                    <a:cxn ang="0">
                      <a:pos x="639" y="930"/>
                    </a:cxn>
                    <a:cxn ang="0">
                      <a:pos x="641" y="945"/>
                    </a:cxn>
                    <a:cxn ang="0">
                      <a:pos x="643" y="959"/>
                    </a:cxn>
                    <a:cxn ang="0">
                      <a:pos x="645" y="971"/>
                    </a:cxn>
                    <a:cxn ang="0">
                      <a:pos x="645" y="980"/>
                    </a:cxn>
                    <a:cxn ang="0">
                      <a:pos x="645" y="993"/>
                    </a:cxn>
                    <a:cxn ang="0">
                      <a:pos x="645" y="1004"/>
                    </a:cxn>
                    <a:cxn ang="0">
                      <a:pos x="642" y="1013"/>
                    </a:cxn>
                    <a:cxn ang="0">
                      <a:pos x="639" y="1020"/>
                    </a:cxn>
                    <a:cxn ang="0">
                      <a:pos x="635" y="1026"/>
                    </a:cxn>
                    <a:cxn ang="0">
                      <a:pos x="635" y="1025"/>
                    </a:cxn>
                    <a:cxn ang="0">
                      <a:pos x="630" y="1030"/>
                    </a:cxn>
                    <a:cxn ang="0">
                      <a:pos x="625" y="1033"/>
                    </a:cxn>
                    <a:cxn ang="0">
                      <a:pos x="621" y="1034"/>
                    </a:cxn>
                    <a:cxn ang="0">
                      <a:pos x="0" y="1034"/>
                    </a:cxn>
                    <a:cxn ang="0">
                      <a:pos x="0" y="0"/>
                    </a:cxn>
                  </a:cxnLst>
                  <a:rect l="0" t="0" r="r" b="b"/>
                  <a:pathLst>
                    <a:path w="1028" h="1034">
                      <a:moveTo>
                        <a:pt x="0" y="0"/>
                      </a:moveTo>
                      <a:lnTo>
                        <a:pt x="1028" y="0"/>
                      </a:lnTo>
                      <a:lnTo>
                        <a:pt x="1028" y="54"/>
                      </a:lnTo>
                      <a:lnTo>
                        <a:pt x="1027" y="75"/>
                      </a:lnTo>
                      <a:lnTo>
                        <a:pt x="1027" y="276"/>
                      </a:lnTo>
                      <a:lnTo>
                        <a:pt x="1026" y="308"/>
                      </a:lnTo>
                      <a:lnTo>
                        <a:pt x="1026" y="340"/>
                      </a:lnTo>
                      <a:lnTo>
                        <a:pt x="1026" y="370"/>
                      </a:lnTo>
                      <a:lnTo>
                        <a:pt x="1024" y="399"/>
                      </a:lnTo>
                      <a:lnTo>
                        <a:pt x="1022" y="427"/>
                      </a:lnTo>
                      <a:lnTo>
                        <a:pt x="1019" y="451"/>
                      </a:lnTo>
                      <a:lnTo>
                        <a:pt x="1015" y="473"/>
                      </a:lnTo>
                      <a:lnTo>
                        <a:pt x="1010" y="492"/>
                      </a:lnTo>
                      <a:lnTo>
                        <a:pt x="1004" y="507"/>
                      </a:lnTo>
                      <a:lnTo>
                        <a:pt x="990" y="531"/>
                      </a:lnTo>
                      <a:lnTo>
                        <a:pt x="977" y="551"/>
                      </a:lnTo>
                      <a:lnTo>
                        <a:pt x="961" y="571"/>
                      </a:lnTo>
                      <a:lnTo>
                        <a:pt x="943" y="591"/>
                      </a:lnTo>
                      <a:lnTo>
                        <a:pt x="924" y="610"/>
                      </a:lnTo>
                      <a:lnTo>
                        <a:pt x="904" y="629"/>
                      </a:lnTo>
                      <a:lnTo>
                        <a:pt x="883" y="648"/>
                      </a:lnTo>
                      <a:lnTo>
                        <a:pt x="861" y="666"/>
                      </a:lnTo>
                      <a:lnTo>
                        <a:pt x="816" y="701"/>
                      </a:lnTo>
                      <a:lnTo>
                        <a:pt x="794" y="718"/>
                      </a:lnTo>
                      <a:lnTo>
                        <a:pt x="771" y="733"/>
                      </a:lnTo>
                      <a:lnTo>
                        <a:pt x="750" y="748"/>
                      </a:lnTo>
                      <a:lnTo>
                        <a:pt x="729" y="762"/>
                      </a:lnTo>
                      <a:lnTo>
                        <a:pt x="710" y="774"/>
                      </a:lnTo>
                      <a:lnTo>
                        <a:pt x="692" y="786"/>
                      </a:lnTo>
                      <a:lnTo>
                        <a:pt x="675" y="796"/>
                      </a:lnTo>
                      <a:lnTo>
                        <a:pt x="659" y="805"/>
                      </a:lnTo>
                      <a:lnTo>
                        <a:pt x="647" y="812"/>
                      </a:lnTo>
                      <a:lnTo>
                        <a:pt x="636" y="819"/>
                      </a:lnTo>
                      <a:lnTo>
                        <a:pt x="628" y="823"/>
                      </a:lnTo>
                      <a:lnTo>
                        <a:pt x="624" y="826"/>
                      </a:lnTo>
                      <a:lnTo>
                        <a:pt x="622" y="826"/>
                      </a:lnTo>
                      <a:lnTo>
                        <a:pt x="622" y="828"/>
                      </a:lnTo>
                      <a:lnTo>
                        <a:pt x="624" y="834"/>
                      </a:lnTo>
                      <a:lnTo>
                        <a:pt x="625" y="843"/>
                      </a:lnTo>
                      <a:lnTo>
                        <a:pt x="627" y="854"/>
                      </a:lnTo>
                      <a:lnTo>
                        <a:pt x="629" y="868"/>
                      </a:lnTo>
                      <a:lnTo>
                        <a:pt x="631" y="882"/>
                      </a:lnTo>
                      <a:lnTo>
                        <a:pt x="634" y="898"/>
                      </a:lnTo>
                      <a:lnTo>
                        <a:pt x="636" y="915"/>
                      </a:lnTo>
                      <a:lnTo>
                        <a:pt x="639" y="930"/>
                      </a:lnTo>
                      <a:lnTo>
                        <a:pt x="641" y="945"/>
                      </a:lnTo>
                      <a:lnTo>
                        <a:pt x="643" y="959"/>
                      </a:lnTo>
                      <a:lnTo>
                        <a:pt x="645" y="971"/>
                      </a:lnTo>
                      <a:lnTo>
                        <a:pt x="645" y="980"/>
                      </a:lnTo>
                      <a:lnTo>
                        <a:pt x="645" y="993"/>
                      </a:lnTo>
                      <a:lnTo>
                        <a:pt x="645" y="1004"/>
                      </a:lnTo>
                      <a:lnTo>
                        <a:pt x="642" y="1013"/>
                      </a:lnTo>
                      <a:lnTo>
                        <a:pt x="639" y="1020"/>
                      </a:lnTo>
                      <a:lnTo>
                        <a:pt x="635" y="1026"/>
                      </a:lnTo>
                      <a:lnTo>
                        <a:pt x="635" y="1025"/>
                      </a:lnTo>
                      <a:lnTo>
                        <a:pt x="630" y="1030"/>
                      </a:lnTo>
                      <a:lnTo>
                        <a:pt x="625" y="1033"/>
                      </a:lnTo>
                      <a:lnTo>
                        <a:pt x="621" y="1034"/>
                      </a:lnTo>
                      <a:lnTo>
                        <a:pt x="0" y="1034"/>
                      </a:lnTo>
                      <a:lnTo>
                        <a:pt x="0" y="0"/>
                      </a:lnTo>
                      <a:close/>
                    </a:path>
                  </a:pathLst>
                </a:custGeom>
                <a:solidFill>
                  <a:schemeClr val="accent5">
                    <a:lumMod val="60000"/>
                    <a:lumOff val="40000"/>
                  </a:schemeClr>
                </a:solidFill>
                <a:ln w="0">
                  <a:noFill/>
                  <a:prstDash val="solid"/>
                  <a:round/>
                  <a:headEnd/>
                  <a:tailEnd/>
                </a:ln>
              </p:spPr>
              <p:txBody>
                <a:bodyPr vert="horz" wrap="square" lIns="91440" tIns="9144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r>
                    <a:rPr lang="en-US" sz="2400" kern="0">
                      <a:solidFill>
                        <a:schemeClr val="tx1">
                          <a:lumMod val="75000"/>
                          <a:lumOff val="25000"/>
                        </a:schemeClr>
                      </a:solidFill>
                      <a:latin typeface="Arial" panose="020B0604020202020204" pitchFamily="34" charset="0"/>
                      <a:cs typeface="Arial" panose="020B0604020202020204" pitchFamily="34" charset="0"/>
                    </a:rPr>
                    <a:t>D</a:t>
                  </a:r>
                  <a:r>
                    <a:rPr kumimoji="0" lang="en-US" sz="24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WQ</a:t>
                  </a:r>
                </a:p>
              </p:txBody>
            </p:sp>
            <p:sp>
              <p:nvSpPr>
                <p:cNvPr id="140" name="Freeform 16">
                  <a:extLst>
                    <a:ext uri="{FF2B5EF4-FFF2-40B4-BE49-F238E27FC236}">
                      <a16:creationId xmlns:a16="http://schemas.microsoft.com/office/drawing/2014/main" id="{67822FDF-8D1F-4BF6-92DA-A23700A8A93D}"/>
                    </a:ext>
                  </a:extLst>
                </p:cNvPr>
                <p:cNvSpPr>
                  <a:spLocks/>
                </p:cNvSpPr>
                <p:nvPr/>
              </p:nvSpPr>
              <p:spPr bwMode="auto">
                <a:xfrm>
                  <a:off x="4564809" y="2868502"/>
                  <a:ext cx="606425" cy="823913"/>
                </a:xfrm>
                <a:custGeom>
                  <a:avLst/>
                  <a:gdLst/>
                  <a:ahLst/>
                  <a:cxnLst>
                    <a:cxn ang="0">
                      <a:pos x="373" y="21"/>
                    </a:cxn>
                    <a:cxn ang="0">
                      <a:pos x="348" y="70"/>
                    </a:cxn>
                    <a:cxn ang="0">
                      <a:pos x="315" y="124"/>
                    </a:cxn>
                    <a:cxn ang="0">
                      <a:pos x="276" y="180"/>
                    </a:cxn>
                    <a:cxn ang="0">
                      <a:pos x="216" y="265"/>
                    </a:cxn>
                    <a:cxn ang="0">
                      <a:pos x="179" y="314"/>
                    </a:cxn>
                    <a:cxn ang="0">
                      <a:pos x="142" y="361"/>
                    </a:cxn>
                    <a:cxn ang="0">
                      <a:pos x="108" y="403"/>
                    </a:cxn>
                    <a:cxn ang="0">
                      <a:pos x="77" y="442"/>
                    </a:cxn>
                    <a:cxn ang="0">
                      <a:pos x="51" y="473"/>
                    </a:cxn>
                    <a:cxn ang="0">
                      <a:pos x="31" y="498"/>
                    </a:cxn>
                    <a:cxn ang="0">
                      <a:pos x="18" y="513"/>
                    </a:cxn>
                    <a:cxn ang="0">
                      <a:pos x="13" y="519"/>
                    </a:cxn>
                    <a:cxn ang="0">
                      <a:pos x="20" y="506"/>
                    </a:cxn>
                    <a:cxn ang="0">
                      <a:pos x="23" y="486"/>
                    </a:cxn>
                    <a:cxn ang="0">
                      <a:pos x="23" y="464"/>
                    </a:cxn>
                    <a:cxn ang="0">
                      <a:pos x="19" y="438"/>
                    </a:cxn>
                    <a:cxn ang="0">
                      <a:pos x="14" y="408"/>
                    </a:cxn>
                    <a:cxn ang="0">
                      <a:pos x="9" y="375"/>
                    </a:cxn>
                    <a:cxn ang="0">
                      <a:pos x="5" y="347"/>
                    </a:cxn>
                    <a:cxn ang="0">
                      <a:pos x="2" y="327"/>
                    </a:cxn>
                    <a:cxn ang="0">
                      <a:pos x="0" y="319"/>
                    </a:cxn>
                    <a:cxn ang="0">
                      <a:pos x="6" y="316"/>
                    </a:cxn>
                    <a:cxn ang="0">
                      <a:pos x="25" y="305"/>
                    </a:cxn>
                    <a:cxn ang="0">
                      <a:pos x="53" y="289"/>
                    </a:cxn>
                    <a:cxn ang="0">
                      <a:pos x="88" y="267"/>
                    </a:cxn>
                    <a:cxn ang="0">
                      <a:pos x="128" y="241"/>
                    </a:cxn>
                    <a:cxn ang="0">
                      <a:pos x="172" y="211"/>
                    </a:cxn>
                    <a:cxn ang="0">
                      <a:pos x="239" y="159"/>
                    </a:cxn>
                    <a:cxn ang="0">
                      <a:pos x="282" y="122"/>
                    </a:cxn>
                    <a:cxn ang="0">
                      <a:pos x="321" y="84"/>
                    </a:cxn>
                    <a:cxn ang="0">
                      <a:pos x="355" y="44"/>
                    </a:cxn>
                    <a:cxn ang="0">
                      <a:pos x="382" y="0"/>
                    </a:cxn>
                  </a:cxnLst>
                  <a:rect l="0" t="0" r="r" b="b"/>
                  <a:pathLst>
                    <a:path w="382" h="519">
                      <a:moveTo>
                        <a:pt x="382" y="0"/>
                      </a:moveTo>
                      <a:lnTo>
                        <a:pt x="373" y="21"/>
                      </a:lnTo>
                      <a:lnTo>
                        <a:pt x="361" y="45"/>
                      </a:lnTo>
                      <a:lnTo>
                        <a:pt x="348" y="70"/>
                      </a:lnTo>
                      <a:lnTo>
                        <a:pt x="332" y="96"/>
                      </a:lnTo>
                      <a:lnTo>
                        <a:pt x="315" y="124"/>
                      </a:lnTo>
                      <a:lnTo>
                        <a:pt x="296" y="152"/>
                      </a:lnTo>
                      <a:lnTo>
                        <a:pt x="276" y="180"/>
                      </a:lnTo>
                      <a:lnTo>
                        <a:pt x="234" y="239"/>
                      </a:lnTo>
                      <a:lnTo>
                        <a:pt x="216" y="265"/>
                      </a:lnTo>
                      <a:lnTo>
                        <a:pt x="197" y="289"/>
                      </a:lnTo>
                      <a:lnTo>
                        <a:pt x="179" y="314"/>
                      </a:lnTo>
                      <a:lnTo>
                        <a:pt x="160" y="337"/>
                      </a:lnTo>
                      <a:lnTo>
                        <a:pt x="142" y="361"/>
                      </a:lnTo>
                      <a:lnTo>
                        <a:pt x="125" y="382"/>
                      </a:lnTo>
                      <a:lnTo>
                        <a:pt x="108" y="403"/>
                      </a:lnTo>
                      <a:lnTo>
                        <a:pt x="92" y="424"/>
                      </a:lnTo>
                      <a:lnTo>
                        <a:pt x="77" y="442"/>
                      </a:lnTo>
                      <a:lnTo>
                        <a:pt x="64" y="459"/>
                      </a:lnTo>
                      <a:lnTo>
                        <a:pt x="51" y="473"/>
                      </a:lnTo>
                      <a:lnTo>
                        <a:pt x="40" y="487"/>
                      </a:lnTo>
                      <a:lnTo>
                        <a:pt x="31" y="498"/>
                      </a:lnTo>
                      <a:lnTo>
                        <a:pt x="24" y="507"/>
                      </a:lnTo>
                      <a:lnTo>
                        <a:pt x="18" y="513"/>
                      </a:lnTo>
                      <a:lnTo>
                        <a:pt x="15" y="518"/>
                      </a:lnTo>
                      <a:lnTo>
                        <a:pt x="13" y="519"/>
                      </a:lnTo>
                      <a:lnTo>
                        <a:pt x="17" y="513"/>
                      </a:lnTo>
                      <a:lnTo>
                        <a:pt x="20" y="506"/>
                      </a:lnTo>
                      <a:lnTo>
                        <a:pt x="23" y="497"/>
                      </a:lnTo>
                      <a:lnTo>
                        <a:pt x="23" y="486"/>
                      </a:lnTo>
                      <a:lnTo>
                        <a:pt x="23" y="473"/>
                      </a:lnTo>
                      <a:lnTo>
                        <a:pt x="23" y="464"/>
                      </a:lnTo>
                      <a:lnTo>
                        <a:pt x="21" y="452"/>
                      </a:lnTo>
                      <a:lnTo>
                        <a:pt x="19" y="438"/>
                      </a:lnTo>
                      <a:lnTo>
                        <a:pt x="17" y="423"/>
                      </a:lnTo>
                      <a:lnTo>
                        <a:pt x="14" y="408"/>
                      </a:lnTo>
                      <a:lnTo>
                        <a:pt x="12" y="391"/>
                      </a:lnTo>
                      <a:lnTo>
                        <a:pt x="9" y="375"/>
                      </a:lnTo>
                      <a:lnTo>
                        <a:pt x="7" y="361"/>
                      </a:lnTo>
                      <a:lnTo>
                        <a:pt x="5" y="347"/>
                      </a:lnTo>
                      <a:lnTo>
                        <a:pt x="3" y="336"/>
                      </a:lnTo>
                      <a:lnTo>
                        <a:pt x="2" y="327"/>
                      </a:lnTo>
                      <a:lnTo>
                        <a:pt x="0" y="321"/>
                      </a:lnTo>
                      <a:lnTo>
                        <a:pt x="0" y="319"/>
                      </a:lnTo>
                      <a:lnTo>
                        <a:pt x="2" y="319"/>
                      </a:lnTo>
                      <a:lnTo>
                        <a:pt x="6" y="316"/>
                      </a:lnTo>
                      <a:lnTo>
                        <a:pt x="14" y="312"/>
                      </a:lnTo>
                      <a:lnTo>
                        <a:pt x="25" y="305"/>
                      </a:lnTo>
                      <a:lnTo>
                        <a:pt x="37" y="298"/>
                      </a:lnTo>
                      <a:lnTo>
                        <a:pt x="53" y="289"/>
                      </a:lnTo>
                      <a:lnTo>
                        <a:pt x="70" y="279"/>
                      </a:lnTo>
                      <a:lnTo>
                        <a:pt x="88" y="267"/>
                      </a:lnTo>
                      <a:lnTo>
                        <a:pt x="107" y="255"/>
                      </a:lnTo>
                      <a:lnTo>
                        <a:pt x="128" y="241"/>
                      </a:lnTo>
                      <a:lnTo>
                        <a:pt x="149" y="226"/>
                      </a:lnTo>
                      <a:lnTo>
                        <a:pt x="172" y="211"/>
                      </a:lnTo>
                      <a:lnTo>
                        <a:pt x="194" y="194"/>
                      </a:lnTo>
                      <a:lnTo>
                        <a:pt x="239" y="159"/>
                      </a:lnTo>
                      <a:lnTo>
                        <a:pt x="261" y="141"/>
                      </a:lnTo>
                      <a:lnTo>
                        <a:pt x="282" y="122"/>
                      </a:lnTo>
                      <a:lnTo>
                        <a:pt x="302" y="103"/>
                      </a:lnTo>
                      <a:lnTo>
                        <a:pt x="321" y="84"/>
                      </a:lnTo>
                      <a:lnTo>
                        <a:pt x="339" y="64"/>
                      </a:lnTo>
                      <a:lnTo>
                        <a:pt x="355" y="44"/>
                      </a:lnTo>
                      <a:lnTo>
                        <a:pt x="368" y="24"/>
                      </a:lnTo>
                      <a:lnTo>
                        <a:pt x="382"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grpSp>
      <p:grpSp>
        <p:nvGrpSpPr>
          <p:cNvPr id="141" name="Group 124">
            <a:extLst>
              <a:ext uri="{FF2B5EF4-FFF2-40B4-BE49-F238E27FC236}">
                <a16:creationId xmlns:a16="http://schemas.microsoft.com/office/drawing/2014/main" id="{6582E20A-6070-4B6F-9DC7-BCCE68AF1937}"/>
              </a:ext>
            </a:extLst>
          </p:cNvPr>
          <p:cNvGrpSpPr/>
          <p:nvPr/>
        </p:nvGrpSpPr>
        <p:grpSpPr>
          <a:xfrm>
            <a:off x="5194765" y="4407220"/>
            <a:ext cx="1127237" cy="771061"/>
            <a:chOff x="2636089" y="1796050"/>
            <a:chExt cx="3270509" cy="3995150"/>
          </a:xfrm>
        </p:grpSpPr>
        <p:sp>
          <p:nvSpPr>
            <p:cNvPr id="142" name="Oval 141">
              <a:extLst>
                <a:ext uri="{FF2B5EF4-FFF2-40B4-BE49-F238E27FC236}">
                  <a16:creationId xmlns:a16="http://schemas.microsoft.com/office/drawing/2014/main" id="{E1B9842A-C210-49C2-91F4-821E0B08A55B}"/>
                </a:ext>
              </a:extLst>
            </p:cNvPr>
            <p:cNvSpPr/>
            <p:nvPr/>
          </p:nvSpPr>
          <p:spPr>
            <a:xfrm rot="2438237">
              <a:off x="4205717" y="3081520"/>
              <a:ext cx="1700881" cy="2709680"/>
            </a:xfrm>
            <a:prstGeom prst="ellipse">
              <a:avLst/>
            </a:prstGeom>
            <a:gradFill flip="none" rotWithShape="1">
              <a:gsLst>
                <a:gs pos="0">
                  <a:sysClr val="windowText" lastClr="000000">
                    <a:alpha val="21000"/>
                  </a:sysClr>
                </a:gs>
                <a:gs pos="100000">
                  <a:sysClr val="windowText" lastClr="000000">
                    <a:alpha val="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grpSp>
          <p:nvGrpSpPr>
            <p:cNvPr id="143" name="Group 90">
              <a:extLst>
                <a:ext uri="{FF2B5EF4-FFF2-40B4-BE49-F238E27FC236}">
                  <a16:creationId xmlns:a16="http://schemas.microsoft.com/office/drawing/2014/main" id="{DC1D5874-925F-4518-AAEC-7C70A6AA997D}"/>
                </a:ext>
              </a:extLst>
            </p:cNvPr>
            <p:cNvGrpSpPr/>
            <p:nvPr/>
          </p:nvGrpSpPr>
          <p:grpSpPr>
            <a:xfrm>
              <a:off x="2636089" y="1796050"/>
              <a:ext cx="3266803" cy="3287443"/>
              <a:chOff x="749300" y="1783745"/>
              <a:chExt cx="2341660" cy="2356455"/>
            </a:xfrm>
          </p:grpSpPr>
          <p:sp>
            <p:nvSpPr>
              <p:cNvPr id="144" name="Freeform 64">
                <a:extLst>
                  <a:ext uri="{FF2B5EF4-FFF2-40B4-BE49-F238E27FC236}">
                    <a16:creationId xmlns:a16="http://schemas.microsoft.com/office/drawing/2014/main" id="{7566D6C6-BE1A-4AE7-8850-4D067A1FBBD7}"/>
                  </a:ext>
                </a:extLst>
              </p:cNvPr>
              <p:cNvSpPr>
                <a:spLocks/>
              </p:cNvSpPr>
              <p:nvPr/>
            </p:nvSpPr>
            <p:spPr bwMode="auto">
              <a:xfrm>
                <a:off x="749300" y="1784350"/>
                <a:ext cx="2339975" cy="2355850"/>
              </a:xfrm>
              <a:custGeom>
                <a:avLst/>
                <a:gdLst/>
                <a:ahLst/>
                <a:cxnLst>
                  <a:cxn ang="0">
                    <a:pos x="0" y="0"/>
                  </a:cxn>
                  <a:cxn ang="0">
                    <a:pos x="1474" y="0"/>
                  </a:cxn>
                  <a:cxn ang="0">
                    <a:pos x="1474" y="77"/>
                  </a:cxn>
                  <a:cxn ang="0">
                    <a:pos x="1473" y="107"/>
                  </a:cxn>
                  <a:cxn ang="0">
                    <a:pos x="1473" y="394"/>
                  </a:cxn>
                  <a:cxn ang="0">
                    <a:pos x="1472" y="441"/>
                  </a:cxn>
                  <a:cxn ang="0">
                    <a:pos x="1472" y="486"/>
                  </a:cxn>
                  <a:cxn ang="0">
                    <a:pos x="1471" y="530"/>
                  </a:cxn>
                  <a:cxn ang="0">
                    <a:pos x="1469" y="571"/>
                  </a:cxn>
                  <a:cxn ang="0">
                    <a:pos x="1466" y="610"/>
                  </a:cxn>
                  <a:cxn ang="0">
                    <a:pos x="1462" y="645"/>
                  </a:cxn>
                  <a:cxn ang="0">
                    <a:pos x="1456" y="677"/>
                  </a:cxn>
                  <a:cxn ang="0">
                    <a:pos x="1449" y="704"/>
                  </a:cxn>
                  <a:cxn ang="0">
                    <a:pos x="1440" y="726"/>
                  </a:cxn>
                  <a:cxn ang="0">
                    <a:pos x="1429" y="752"/>
                  </a:cxn>
                  <a:cxn ang="0">
                    <a:pos x="1415" y="781"/>
                  </a:cxn>
                  <a:cxn ang="0">
                    <a:pos x="1399" y="811"/>
                  </a:cxn>
                  <a:cxn ang="0">
                    <a:pos x="1380" y="843"/>
                  </a:cxn>
                  <a:cxn ang="0">
                    <a:pos x="1360" y="877"/>
                  </a:cxn>
                  <a:cxn ang="0">
                    <a:pos x="1338" y="911"/>
                  </a:cxn>
                  <a:cxn ang="0">
                    <a:pos x="1314" y="948"/>
                  </a:cxn>
                  <a:cxn ang="0">
                    <a:pos x="1289" y="984"/>
                  </a:cxn>
                  <a:cxn ang="0">
                    <a:pos x="1263" y="1021"/>
                  </a:cxn>
                  <a:cxn ang="0">
                    <a:pos x="1236" y="1058"/>
                  </a:cxn>
                  <a:cxn ang="0">
                    <a:pos x="1209" y="1094"/>
                  </a:cxn>
                  <a:cxn ang="0">
                    <a:pos x="1182" y="1131"/>
                  </a:cxn>
                  <a:cxn ang="0">
                    <a:pos x="1155" y="1166"/>
                  </a:cxn>
                  <a:cxn ang="0">
                    <a:pos x="1128" y="1202"/>
                  </a:cxn>
                  <a:cxn ang="0">
                    <a:pos x="1076" y="1269"/>
                  </a:cxn>
                  <a:cxn ang="0">
                    <a:pos x="1051" y="1300"/>
                  </a:cxn>
                  <a:cxn ang="0">
                    <a:pos x="1028" y="1330"/>
                  </a:cxn>
                  <a:cxn ang="0">
                    <a:pos x="1005" y="1357"/>
                  </a:cxn>
                  <a:cxn ang="0">
                    <a:pos x="985" y="1382"/>
                  </a:cxn>
                  <a:cxn ang="0">
                    <a:pos x="967" y="1404"/>
                  </a:cxn>
                  <a:cxn ang="0">
                    <a:pos x="950" y="1424"/>
                  </a:cxn>
                  <a:cxn ang="0">
                    <a:pos x="936" y="1441"/>
                  </a:cxn>
                  <a:cxn ang="0">
                    <a:pos x="925" y="1454"/>
                  </a:cxn>
                  <a:cxn ang="0">
                    <a:pos x="917" y="1464"/>
                  </a:cxn>
                  <a:cxn ang="0">
                    <a:pos x="912" y="1470"/>
                  </a:cxn>
                  <a:cxn ang="0">
                    <a:pos x="910" y="1472"/>
                  </a:cxn>
                  <a:cxn ang="0">
                    <a:pos x="911" y="1470"/>
                  </a:cxn>
                  <a:cxn ang="0">
                    <a:pos x="902" y="1477"/>
                  </a:cxn>
                  <a:cxn ang="0">
                    <a:pos x="895" y="1481"/>
                  </a:cxn>
                  <a:cxn ang="0">
                    <a:pos x="890" y="1483"/>
                  </a:cxn>
                  <a:cxn ang="0">
                    <a:pos x="888" y="1484"/>
                  </a:cxn>
                  <a:cxn ang="0">
                    <a:pos x="0" y="1484"/>
                  </a:cxn>
                  <a:cxn ang="0">
                    <a:pos x="0" y="0"/>
                  </a:cxn>
                </a:cxnLst>
                <a:rect l="0" t="0" r="r" b="b"/>
                <a:pathLst>
                  <a:path w="1474" h="1484">
                    <a:moveTo>
                      <a:pt x="0" y="0"/>
                    </a:moveTo>
                    <a:lnTo>
                      <a:pt x="1474" y="0"/>
                    </a:lnTo>
                    <a:lnTo>
                      <a:pt x="1474" y="77"/>
                    </a:lnTo>
                    <a:lnTo>
                      <a:pt x="1473" y="107"/>
                    </a:lnTo>
                    <a:lnTo>
                      <a:pt x="1473" y="394"/>
                    </a:lnTo>
                    <a:lnTo>
                      <a:pt x="1472" y="441"/>
                    </a:lnTo>
                    <a:lnTo>
                      <a:pt x="1472" y="486"/>
                    </a:lnTo>
                    <a:lnTo>
                      <a:pt x="1471" y="530"/>
                    </a:lnTo>
                    <a:lnTo>
                      <a:pt x="1469" y="571"/>
                    </a:lnTo>
                    <a:lnTo>
                      <a:pt x="1466" y="610"/>
                    </a:lnTo>
                    <a:lnTo>
                      <a:pt x="1462" y="645"/>
                    </a:lnTo>
                    <a:lnTo>
                      <a:pt x="1456" y="677"/>
                    </a:lnTo>
                    <a:lnTo>
                      <a:pt x="1449" y="704"/>
                    </a:lnTo>
                    <a:lnTo>
                      <a:pt x="1440" y="726"/>
                    </a:lnTo>
                    <a:lnTo>
                      <a:pt x="1429" y="752"/>
                    </a:lnTo>
                    <a:lnTo>
                      <a:pt x="1415" y="781"/>
                    </a:lnTo>
                    <a:lnTo>
                      <a:pt x="1399" y="811"/>
                    </a:lnTo>
                    <a:lnTo>
                      <a:pt x="1380" y="843"/>
                    </a:lnTo>
                    <a:lnTo>
                      <a:pt x="1360" y="877"/>
                    </a:lnTo>
                    <a:lnTo>
                      <a:pt x="1338" y="911"/>
                    </a:lnTo>
                    <a:lnTo>
                      <a:pt x="1314" y="948"/>
                    </a:lnTo>
                    <a:lnTo>
                      <a:pt x="1289" y="984"/>
                    </a:lnTo>
                    <a:lnTo>
                      <a:pt x="1263" y="1021"/>
                    </a:lnTo>
                    <a:lnTo>
                      <a:pt x="1236" y="1058"/>
                    </a:lnTo>
                    <a:lnTo>
                      <a:pt x="1209" y="1094"/>
                    </a:lnTo>
                    <a:lnTo>
                      <a:pt x="1182" y="1131"/>
                    </a:lnTo>
                    <a:lnTo>
                      <a:pt x="1155" y="1166"/>
                    </a:lnTo>
                    <a:lnTo>
                      <a:pt x="1128" y="1202"/>
                    </a:lnTo>
                    <a:lnTo>
                      <a:pt x="1076" y="1269"/>
                    </a:lnTo>
                    <a:lnTo>
                      <a:pt x="1051" y="1300"/>
                    </a:lnTo>
                    <a:lnTo>
                      <a:pt x="1028" y="1330"/>
                    </a:lnTo>
                    <a:lnTo>
                      <a:pt x="1005" y="1357"/>
                    </a:lnTo>
                    <a:lnTo>
                      <a:pt x="985" y="1382"/>
                    </a:lnTo>
                    <a:lnTo>
                      <a:pt x="967" y="1404"/>
                    </a:lnTo>
                    <a:lnTo>
                      <a:pt x="950" y="1424"/>
                    </a:lnTo>
                    <a:lnTo>
                      <a:pt x="936" y="1441"/>
                    </a:lnTo>
                    <a:lnTo>
                      <a:pt x="925" y="1454"/>
                    </a:lnTo>
                    <a:lnTo>
                      <a:pt x="917" y="1464"/>
                    </a:lnTo>
                    <a:lnTo>
                      <a:pt x="912" y="1470"/>
                    </a:lnTo>
                    <a:lnTo>
                      <a:pt x="910" y="1472"/>
                    </a:lnTo>
                    <a:lnTo>
                      <a:pt x="911" y="1470"/>
                    </a:lnTo>
                    <a:lnTo>
                      <a:pt x="902" y="1477"/>
                    </a:lnTo>
                    <a:lnTo>
                      <a:pt x="895" y="1481"/>
                    </a:lnTo>
                    <a:lnTo>
                      <a:pt x="890" y="1483"/>
                    </a:lnTo>
                    <a:lnTo>
                      <a:pt x="888" y="1484"/>
                    </a:lnTo>
                    <a:lnTo>
                      <a:pt x="0" y="1484"/>
                    </a:lnTo>
                    <a:lnTo>
                      <a:pt x="0" y="0"/>
                    </a:lnTo>
                    <a:close/>
                  </a:path>
                </a:pathLst>
              </a:custGeom>
              <a:solidFill>
                <a:srgbClr val="FFFFFF"/>
              </a:solidFill>
              <a:ln w="0">
                <a:noFill/>
                <a:prstDash val="solid"/>
                <a:round/>
                <a:headEnd/>
                <a:tailEnd/>
              </a:ln>
              <a:effectLst>
                <a:outerShdw blurRad="317500" dist="419100" dir="2340000" sx="90000" sy="9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5" name="Freeform 65">
                <a:extLst>
                  <a:ext uri="{FF2B5EF4-FFF2-40B4-BE49-F238E27FC236}">
                    <a16:creationId xmlns:a16="http://schemas.microsoft.com/office/drawing/2014/main" id="{1B2DF0BE-9252-4A06-BF98-A1EA83B57D30}"/>
                  </a:ext>
                </a:extLst>
              </p:cNvPr>
              <p:cNvSpPr>
                <a:spLocks/>
              </p:cNvSpPr>
              <p:nvPr/>
            </p:nvSpPr>
            <p:spPr bwMode="auto">
              <a:xfrm>
                <a:off x="2166938" y="2936875"/>
                <a:ext cx="868363" cy="1184275"/>
              </a:xfrm>
              <a:custGeom>
                <a:avLst/>
                <a:gdLst/>
                <a:ahLst/>
                <a:cxnLst>
                  <a:cxn ang="0">
                    <a:pos x="536" y="26"/>
                  </a:cxn>
                  <a:cxn ang="0">
                    <a:pos x="506" y="85"/>
                  </a:cxn>
                  <a:cxn ang="0">
                    <a:pos x="467" y="151"/>
                  </a:cxn>
                  <a:cxn ang="0">
                    <a:pos x="421" y="222"/>
                  </a:cxn>
                  <a:cxn ang="0">
                    <a:pos x="370" y="295"/>
                  </a:cxn>
                  <a:cxn ang="0">
                    <a:pos x="316" y="368"/>
                  </a:cxn>
                  <a:cxn ang="0">
                    <a:pos x="262" y="440"/>
                  </a:cxn>
                  <a:cxn ang="0">
                    <a:pos x="183" y="543"/>
                  </a:cxn>
                  <a:cxn ang="0">
                    <a:pos x="135" y="604"/>
                  </a:cxn>
                  <a:cxn ang="0">
                    <a:pos x="92" y="656"/>
                  </a:cxn>
                  <a:cxn ang="0">
                    <a:pos x="57" y="698"/>
                  </a:cxn>
                  <a:cxn ang="0">
                    <a:pos x="32" y="728"/>
                  </a:cxn>
                  <a:cxn ang="0">
                    <a:pos x="19" y="744"/>
                  </a:cxn>
                  <a:cxn ang="0">
                    <a:pos x="18" y="744"/>
                  </a:cxn>
                  <a:cxn ang="0">
                    <a:pos x="29" y="726"/>
                  </a:cxn>
                  <a:cxn ang="0">
                    <a:pos x="34" y="696"/>
                  </a:cxn>
                  <a:cxn ang="0">
                    <a:pos x="33" y="663"/>
                  </a:cxn>
                  <a:cxn ang="0">
                    <a:pos x="28" y="627"/>
                  </a:cxn>
                  <a:cxn ang="0">
                    <a:pos x="21" y="583"/>
                  </a:cxn>
                  <a:cxn ang="0">
                    <a:pos x="13" y="537"/>
                  </a:cxn>
                  <a:cxn ang="0">
                    <a:pos x="7" y="497"/>
                  </a:cxn>
                  <a:cxn ang="0">
                    <a:pos x="2" y="467"/>
                  </a:cxn>
                  <a:cxn ang="0">
                    <a:pos x="0" y="456"/>
                  </a:cxn>
                  <a:cxn ang="0">
                    <a:pos x="9" y="451"/>
                  </a:cxn>
                  <a:cxn ang="0">
                    <a:pos x="36" y="436"/>
                  </a:cxn>
                  <a:cxn ang="0">
                    <a:pos x="76" y="413"/>
                  </a:cxn>
                  <a:cxn ang="0">
                    <a:pos x="126" y="382"/>
                  </a:cxn>
                  <a:cxn ang="0">
                    <a:pos x="184" y="344"/>
                  </a:cxn>
                  <a:cxn ang="0">
                    <a:pos x="246" y="301"/>
                  </a:cxn>
                  <a:cxn ang="0">
                    <a:pos x="342" y="228"/>
                  </a:cxn>
                  <a:cxn ang="0">
                    <a:pos x="405" y="174"/>
                  </a:cxn>
                  <a:cxn ang="0">
                    <a:pos x="460" y="119"/>
                  </a:cxn>
                  <a:cxn ang="0">
                    <a:pos x="508" y="62"/>
                  </a:cxn>
                  <a:cxn ang="0">
                    <a:pos x="547" y="0"/>
                  </a:cxn>
                </a:cxnLst>
                <a:rect l="0" t="0" r="r" b="b"/>
                <a:pathLst>
                  <a:path w="547" h="746">
                    <a:moveTo>
                      <a:pt x="547" y="0"/>
                    </a:moveTo>
                    <a:lnTo>
                      <a:pt x="536" y="26"/>
                    </a:lnTo>
                    <a:lnTo>
                      <a:pt x="522" y="55"/>
                    </a:lnTo>
                    <a:lnTo>
                      <a:pt x="506" y="85"/>
                    </a:lnTo>
                    <a:lnTo>
                      <a:pt x="487" y="117"/>
                    </a:lnTo>
                    <a:lnTo>
                      <a:pt x="467" y="151"/>
                    </a:lnTo>
                    <a:lnTo>
                      <a:pt x="445" y="185"/>
                    </a:lnTo>
                    <a:lnTo>
                      <a:pt x="421" y="222"/>
                    </a:lnTo>
                    <a:lnTo>
                      <a:pt x="396" y="258"/>
                    </a:lnTo>
                    <a:lnTo>
                      <a:pt x="370" y="295"/>
                    </a:lnTo>
                    <a:lnTo>
                      <a:pt x="343" y="332"/>
                    </a:lnTo>
                    <a:lnTo>
                      <a:pt x="316" y="368"/>
                    </a:lnTo>
                    <a:lnTo>
                      <a:pt x="289" y="405"/>
                    </a:lnTo>
                    <a:lnTo>
                      <a:pt x="262" y="440"/>
                    </a:lnTo>
                    <a:lnTo>
                      <a:pt x="235" y="476"/>
                    </a:lnTo>
                    <a:lnTo>
                      <a:pt x="183" y="543"/>
                    </a:lnTo>
                    <a:lnTo>
                      <a:pt x="158" y="574"/>
                    </a:lnTo>
                    <a:lnTo>
                      <a:pt x="135" y="604"/>
                    </a:lnTo>
                    <a:lnTo>
                      <a:pt x="112" y="631"/>
                    </a:lnTo>
                    <a:lnTo>
                      <a:pt x="92" y="656"/>
                    </a:lnTo>
                    <a:lnTo>
                      <a:pt x="74" y="678"/>
                    </a:lnTo>
                    <a:lnTo>
                      <a:pt x="57" y="698"/>
                    </a:lnTo>
                    <a:lnTo>
                      <a:pt x="43" y="715"/>
                    </a:lnTo>
                    <a:lnTo>
                      <a:pt x="32" y="728"/>
                    </a:lnTo>
                    <a:lnTo>
                      <a:pt x="24" y="738"/>
                    </a:lnTo>
                    <a:lnTo>
                      <a:pt x="19" y="744"/>
                    </a:lnTo>
                    <a:lnTo>
                      <a:pt x="17" y="746"/>
                    </a:lnTo>
                    <a:lnTo>
                      <a:pt x="18" y="744"/>
                    </a:lnTo>
                    <a:lnTo>
                      <a:pt x="24" y="736"/>
                    </a:lnTo>
                    <a:lnTo>
                      <a:pt x="29" y="726"/>
                    </a:lnTo>
                    <a:lnTo>
                      <a:pt x="33" y="712"/>
                    </a:lnTo>
                    <a:lnTo>
                      <a:pt x="34" y="696"/>
                    </a:lnTo>
                    <a:lnTo>
                      <a:pt x="34" y="676"/>
                    </a:lnTo>
                    <a:lnTo>
                      <a:pt x="33" y="663"/>
                    </a:lnTo>
                    <a:lnTo>
                      <a:pt x="31" y="646"/>
                    </a:lnTo>
                    <a:lnTo>
                      <a:pt x="28" y="627"/>
                    </a:lnTo>
                    <a:lnTo>
                      <a:pt x="25" y="605"/>
                    </a:lnTo>
                    <a:lnTo>
                      <a:pt x="21" y="583"/>
                    </a:lnTo>
                    <a:lnTo>
                      <a:pt x="18" y="560"/>
                    </a:lnTo>
                    <a:lnTo>
                      <a:pt x="13" y="537"/>
                    </a:lnTo>
                    <a:lnTo>
                      <a:pt x="10" y="516"/>
                    </a:lnTo>
                    <a:lnTo>
                      <a:pt x="7" y="497"/>
                    </a:lnTo>
                    <a:lnTo>
                      <a:pt x="4" y="480"/>
                    </a:lnTo>
                    <a:lnTo>
                      <a:pt x="2" y="467"/>
                    </a:lnTo>
                    <a:lnTo>
                      <a:pt x="0" y="459"/>
                    </a:lnTo>
                    <a:lnTo>
                      <a:pt x="0" y="456"/>
                    </a:lnTo>
                    <a:lnTo>
                      <a:pt x="2" y="455"/>
                    </a:lnTo>
                    <a:lnTo>
                      <a:pt x="9" y="451"/>
                    </a:lnTo>
                    <a:lnTo>
                      <a:pt x="21" y="445"/>
                    </a:lnTo>
                    <a:lnTo>
                      <a:pt x="36" y="436"/>
                    </a:lnTo>
                    <a:lnTo>
                      <a:pt x="54" y="426"/>
                    </a:lnTo>
                    <a:lnTo>
                      <a:pt x="76" y="413"/>
                    </a:lnTo>
                    <a:lnTo>
                      <a:pt x="100" y="398"/>
                    </a:lnTo>
                    <a:lnTo>
                      <a:pt x="126" y="382"/>
                    </a:lnTo>
                    <a:lnTo>
                      <a:pt x="154" y="364"/>
                    </a:lnTo>
                    <a:lnTo>
                      <a:pt x="184" y="344"/>
                    </a:lnTo>
                    <a:lnTo>
                      <a:pt x="214" y="323"/>
                    </a:lnTo>
                    <a:lnTo>
                      <a:pt x="246" y="301"/>
                    </a:lnTo>
                    <a:lnTo>
                      <a:pt x="278" y="278"/>
                    </a:lnTo>
                    <a:lnTo>
                      <a:pt x="342" y="228"/>
                    </a:lnTo>
                    <a:lnTo>
                      <a:pt x="373" y="201"/>
                    </a:lnTo>
                    <a:lnTo>
                      <a:pt x="405" y="174"/>
                    </a:lnTo>
                    <a:lnTo>
                      <a:pt x="433" y="147"/>
                    </a:lnTo>
                    <a:lnTo>
                      <a:pt x="460" y="119"/>
                    </a:lnTo>
                    <a:lnTo>
                      <a:pt x="485" y="91"/>
                    </a:lnTo>
                    <a:lnTo>
                      <a:pt x="508" y="62"/>
                    </a:lnTo>
                    <a:lnTo>
                      <a:pt x="527" y="34"/>
                    </a:lnTo>
                    <a:lnTo>
                      <a:pt x="547" y="0"/>
                    </a:lnTo>
                    <a:close/>
                  </a:path>
                </a:pathLst>
              </a:custGeom>
              <a:gradFill flip="none" rotWithShape="1">
                <a:gsLst>
                  <a:gs pos="49000">
                    <a:sysClr val="window" lastClr="FFFFFF">
                      <a:lumMod val="85000"/>
                    </a:sysClr>
                  </a:gs>
                  <a:gs pos="66000">
                    <a:sysClr val="window" lastClr="FFFFFF"/>
                  </a:gs>
                </a:gsLst>
                <a:lin ang="132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146" name="Group 85">
                <a:extLst>
                  <a:ext uri="{FF2B5EF4-FFF2-40B4-BE49-F238E27FC236}">
                    <a16:creationId xmlns:a16="http://schemas.microsoft.com/office/drawing/2014/main" id="{FF167830-126C-4433-BBA3-6E2F22326E92}"/>
                  </a:ext>
                </a:extLst>
              </p:cNvPr>
              <p:cNvGrpSpPr/>
              <p:nvPr/>
            </p:nvGrpSpPr>
            <p:grpSpPr>
              <a:xfrm>
                <a:off x="749509" y="1783745"/>
                <a:ext cx="2341451" cy="2355117"/>
                <a:chOff x="3578673" y="2063750"/>
                <a:chExt cx="1631950" cy="1641475"/>
              </a:xfrm>
            </p:grpSpPr>
            <p:sp>
              <p:nvSpPr>
                <p:cNvPr id="147" name="Freeform 15">
                  <a:extLst>
                    <a:ext uri="{FF2B5EF4-FFF2-40B4-BE49-F238E27FC236}">
                      <a16:creationId xmlns:a16="http://schemas.microsoft.com/office/drawing/2014/main" id="{9359BD50-DC34-43A0-88ED-7B25C5EA2D04}"/>
                    </a:ext>
                  </a:extLst>
                </p:cNvPr>
                <p:cNvSpPr>
                  <a:spLocks/>
                </p:cNvSpPr>
                <p:nvPr/>
              </p:nvSpPr>
              <p:spPr bwMode="auto">
                <a:xfrm>
                  <a:off x="3578673" y="2063750"/>
                  <a:ext cx="1631950" cy="1641475"/>
                </a:xfrm>
                <a:custGeom>
                  <a:avLst/>
                  <a:gdLst/>
                  <a:ahLst/>
                  <a:cxnLst>
                    <a:cxn ang="0">
                      <a:pos x="0" y="0"/>
                    </a:cxn>
                    <a:cxn ang="0">
                      <a:pos x="1028" y="0"/>
                    </a:cxn>
                    <a:cxn ang="0">
                      <a:pos x="1028" y="54"/>
                    </a:cxn>
                    <a:cxn ang="0">
                      <a:pos x="1027" y="75"/>
                    </a:cxn>
                    <a:cxn ang="0">
                      <a:pos x="1027" y="276"/>
                    </a:cxn>
                    <a:cxn ang="0">
                      <a:pos x="1026" y="308"/>
                    </a:cxn>
                    <a:cxn ang="0">
                      <a:pos x="1026" y="340"/>
                    </a:cxn>
                    <a:cxn ang="0">
                      <a:pos x="1026" y="370"/>
                    </a:cxn>
                    <a:cxn ang="0">
                      <a:pos x="1024" y="399"/>
                    </a:cxn>
                    <a:cxn ang="0">
                      <a:pos x="1022" y="427"/>
                    </a:cxn>
                    <a:cxn ang="0">
                      <a:pos x="1019" y="451"/>
                    </a:cxn>
                    <a:cxn ang="0">
                      <a:pos x="1015" y="473"/>
                    </a:cxn>
                    <a:cxn ang="0">
                      <a:pos x="1010" y="492"/>
                    </a:cxn>
                    <a:cxn ang="0">
                      <a:pos x="1004" y="507"/>
                    </a:cxn>
                    <a:cxn ang="0">
                      <a:pos x="990" y="531"/>
                    </a:cxn>
                    <a:cxn ang="0">
                      <a:pos x="977" y="551"/>
                    </a:cxn>
                    <a:cxn ang="0">
                      <a:pos x="961" y="571"/>
                    </a:cxn>
                    <a:cxn ang="0">
                      <a:pos x="943" y="591"/>
                    </a:cxn>
                    <a:cxn ang="0">
                      <a:pos x="924" y="610"/>
                    </a:cxn>
                    <a:cxn ang="0">
                      <a:pos x="904" y="629"/>
                    </a:cxn>
                    <a:cxn ang="0">
                      <a:pos x="883" y="648"/>
                    </a:cxn>
                    <a:cxn ang="0">
                      <a:pos x="861" y="666"/>
                    </a:cxn>
                    <a:cxn ang="0">
                      <a:pos x="816" y="701"/>
                    </a:cxn>
                    <a:cxn ang="0">
                      <a:pos x="794" y="718"/>
                    </a:cxn>
                    <a:cxn ang="0">
                      <a:pos x="771" y="733"/>
                    </a:cxn>
                    <a:cxn ang="0">
                      <a:pos x="750" y="748"/>
                    </a:cxn>
                    <a:cxn ang="0">
                      <a:pos x="729" y="762"/>
                    </a:cxn>
                    <a:cxn ang="0">
                      <a:pos x="710" y="774"/>
                    </a:cxn>
                    <a:cxn ang="0">
                      <a:pos x="692" y="786"/>
                    </a:cxn>
                    <a:cxn ang="0">
                      <a:pos x="675" y="796"/>
                    </a:cxn>
                    <a:cxn ang="0">
                      <a:pos x="659" y="805"/>
                    </a:cxn>
                    <a:cxn ang="0">
                      <a:pos x="647" y="812"/>
                    </a:cxn>
                    <a:cxn ang="0">
                      <a:pos x="636" y="819"/>
                    </a:cxn>
                    <a:cxn ang="0">
                      <a:pos x="628" y="823"/>
                    </a:cxn>
                    <a:cxn ang="0">
                      <a:pos x="624" y="826"/>
                    </a:cxn>
                    <a:cxn ang="0">
                      <a:pos x="622" y="826"/>
                    </a:cxn>
                    <a:cxn ang="0">
                      <a:pos x="622" y="828"/>
                    </a:cxn>
                    <a:cxn ang="0">
                      <a:pos x="624" y="834"/>
                    </a:cxn>
                    <a:cxn ang="0">
                      <a:pos x="625" y="843"/>
                    </a:cxn>
                    <a:cxn ang="0">
                      <a:pos x="627" y="854"/>
                    </a:cxn>
                    <a:cxn ang="0">
                      <a:pos x="629" y="868"/>
                    </a:cxn>
                    <a:cxn ang="0">
                      <a:pos x="631" y="882"/>
                    </a:cxn>
                    <a:cxn ang="0">
                      <a:pos x="634" y="898"/>
                    </a:cxn>
                    <a:cxn ang="0">
                      <a:pos x="636" y="915"/>
                    </a:cxn>
                    <a:cxn ang="0">
                      <a:pos x="639" y="930"/>
                    </a:cxn>
                    <a:cxn ang="0">
                      <a:pos x="641" y="945"/>
                    </a:cxn>
                    <a:cxn ang="0">
                      <a:pos x="643" y="959"/>
                    </a:cxn>
                    <a:cxn ang="0">
                      <a:pos x="645" y="971"/>
                    </a:cxn>
                    <a:cxn ang="0">
                      <a:pos x="645" y="980"/>
                    </a:cxn>
                    <a:cxn ang="0">
                      <a:pos x="645" y="993"/>
                    </a:cxn>
                    <a:cxn ang="0">
                      <a:pos x="645" y="1004"/>
                    </a:cxn>
                    <a:cxn ang="0">
                      <a:pos x="642" y="1013"/>
                    </a:cxn>
                    <a:cxn ang="0">
                      <a:pos x="639" y="1020"/>
                    </a:cxn>
                    <a:cxn ang="0">
                      <a:pos x="635" y="1026"/>
                    </a:cxn>
                    <a:cxn ang="0">
                      <a:pos x="635" y="1025"/>
                    </a:cxn>
                    <a:cxn ang="0">
                      <a:pos x="630" y="1030"/>
                    </a:cxn>
                    <a:cxn ang="0">
                      <a:pos x="625" y="1033"/>
                    </a:cxn>
                    <a:cxn ang="0">
                      <a:pos x="621" y="1034"/>
                    </a:cxn>
                    <a:cxn ang="0">
                      <a:pos x="0" y="1034"/>
                    </a:cxn>
                    <a:cxn ang="0">
                      <a:pos x="0" y="0"/>
                    </a:cxn>
                  </a:cxnLst>
                  <a:rect l="0" t="0" r="r" b="b"/>
                  <a:pathLst>
                    <a:path w="1028" h="1034">
                      <a:moveTo>
                        <a:pt x="0" y="0"/>
                      </a:moveTo>
                      <a:lnTo>
                        <a:pt x="1028" y="0"/>
                      </a:lnTo>
                      <a:lnTo>
                        <a:pt x="1028" y="54"/>
                      </a:lnTo>
                      <a:lnTo>
                        <a:pt x="1027" y="75"/>
                      </a:lnTo>
                      <a:lnTo>
                        <a:pt x="1027" y="276"/>
                      </a:lnTo>
                      <a:lnTo>
                        <a:pt x="1026" y="308"/>
                      </a:lnTo>
                      <a:lnTo>
                        <a:pt x="1026" y="340"/>
                      </a:lnTo>
                      <a:lnTo>
                        <a:pt x="1026" y="370"/>
                      </a:lnTo>
                      <a:lnTo>
                        <a:pt x="1024" y="399"/>
                      </a:lnTo>
                      <a:lnTo>
                        <a:pt x="1022" y="427"/>
                      </a:lnTo>
                      <a:lnTo>
                        <a:pt x="1019" y="451"/>
                      </a:lnTo>
                      <a:lnTo>
                        <a:pt x="1015" y="473"/>
                      </a:lnTo>
                      <a:lnTo>
                        <a:pt x="1010" y="492"/>
                      </a:lnTo>
                      <a:lnTo>
                        <a:pt x="1004" y="507"/>
                      </a:lnTo>
                      <a:lnTo>
                        <a:pt x="990" y="531"/>
                      </a:lnTo>
                      <a:lnTo>
                        <a:pt x="977" y="551"/>
                      </a:lnTo>
                      <a:lnTo>
                        <a:pt x="961" y="571"/>
                      </a:lnTo>
                      <a:lnTo>
                        <a:pt x="943" y="591"/>
                      </a:lnTo>
                      <a:lnTo>
                        <a:pt x="924" y="610"/>
                      </a:lnTo>
                      <a:lnTo>
                        <a:pt x="904" y="629"/>
                      </a:lnTo>
                      <a:lnTo>
                        <a:pt x="883" y="648"/>
                      </a:lnTo>
                      <a:lnTo>
                        <a:pt x="861" y="666"/>
                      </a:lnTo>
                      <a:lnTo>
                        <a:pt x="816" y="701"/>
                      </a:lnTo>
                      <a:lnTo>
                        <a:pt x="794" y="718"/>
                      </a:lnTo>
                      <a:lnTo>
                        <a:pt x="771" y="733"/>
                      </a:lnTo>
                      <a:lnTo>
                        <a:pt x="750" y="748"/>
                      </a:lnTo>
                      <a:lnTo>
                        <a:pt x="729" y="762"/>
                      </a:lnTo>
                      <a:lnTo>
                        <a:pt x="710" y="774"/>
                      </a:lnTo>
                      <a:lnTo>
                        <a:pt x="692" y="786"/>
                      </a:lnTo>
                      <a:lnTo>
                        <a:pt x="675" y="796"/>
                      </a:lnTo>
                      <a:lnTo>
                        <a:pt x="659" y="805"/>
                      </a:lnTo>
                      <a:lnTo>
                        <a:pt x="647" y="812"/>
                      </a:lnTo>
                      <a:lnTo>
                        <a:pt x="636" y="819"/>
                      </a:lnTo>
                      <a:lnTo>
                        <a:pt x="628" y="823"/>
                      </a:lnTo>
                      <a:lnTo>
                        <a:pt x="624" y="826"/>
                      </a:lnTo>
                      <a:lnTo>
                        <a:pt x="622" y="826"/>
                      </a:lnTo>
                      <a:lnTo>
                        <a:pt x="622" y="828"/>
                      </a:lnTo>
                      <a:lnTo>
                        <a:pt x="624" y="834"/>
                      </a:lnTo>
                      <a:lnTo>
                        <a:pt x="625" y="843"/>
                      </a:lnTo>
                      <a:lnTo>
                        <a:pt x="627" y="854"/>
                      </a:lnTo>
                      <a:lnTo>
                        <a:pt x="629" y="868"/>
                      </a:lnTo>
                      <a:lnTo>
                        <a:pt x="631" y="882"/>
                      </a:lnTo>
                      <a:lnTo>
                        <a:pt x="634" y="898"/>
                      </a:lnTo>
                      <a:lnTo>
                        <a:pt x="636" y="915"/>
                      </a:lnTo>
                      <a:lnTo>
                        <a:pt x="639" y="930"/>
                      </a:lnTo>
                      <a:lnTo>
                        <a:pt x="641" y="945"/>
                      </a:lnTo>
                      <a:lnTo>
                        <a:pt x="643" y="959"/>
                      </a:lnTo>
                      <a:lnTo>
                        <a:pt x="645" y="971"/>
                      </a:lnTo>
                      <a:lnTo>
                        <a:pt x="645" y="980"/>
                      </a:lnTo>
                      <a:lnTo>
                        <a:pt x="645" y="993"/>
                      </a:lnTo>
                      <a:lnTo>
                        <a:pt x="645" y="1004"/>
                      </a:lnTo>
                      <a:lnTo>
                        <a:pt x="642" y="1013"/>
                      </a:lnTo>
                      <a:lnTo>
                        <a:pt x="639" y="1020"/>
                      </a:lnTo>
                      <a:lnTo>
                        <a:pt x="635" y="1026"/>
                      </a:lnTo>
                      <a:lnTo>
                        <a:pt x="635" y="1025"/>
                      </a:lnTo>
                      <a:lnTo>
                        <a:pt x="630" y="1030"/>
                      </a:lnTo>
                      <a:lnTo>
                        <a:pt x="625" y="1033"/>
                      </a:lnTo>
                      <a:lnTo>
                        <a:pt x="621" y="1034"/>
                      </a:lnTo>
                      <a:lnTo>
                        <a:pt x="0" y="1034"/>
                      </a:lnTo>
                      <a:lnTo>
                        <a:pt x="0" y="0"/>
                      </a:lnTo>
                      <a:close/>
                    </a:path>
                  </a:pathLst>
                </a:custGeom>
                <a:solidFill>
                  <a:schemeClr val="accent4">
                    <a:lumMod val="40000"/>
                    <a:lumOff val="60000"/>
                    <a:alpha val="50000"/>
                  </a:schemeClr>
                </a:solidFill>
                <a:ln w="0">
                  <a:noFill/>
                  <a:prstDash val="solid"/>
                  <a:round/>
                  <a:headEnd/>
                  <a:tailEnd/>
                </a:ln>
              </p:spPr>
              <p:txBody>
                <a:bodyPr vert="horz" wrap="square" lIns="91440" tIns="9144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r>
                    <a:rPr lang="en-US" sz="2400" kern="0">
                      <a:solidFill>
                        <a:schemeClr val="tx1">
                          <a:lumMod val="75000"/>
                          <a:lumOff val="25000"/>
                        </a:schemeClr>
                      </a:solidFill>
                      <a:latin typeface="Arial" panose="020B0604020202020204" pitchFamily="34" charset="0"/>
                      <a:cs typeface="Arial" panose="020B0604020202020204" pitchFamily="34" charset="0"/>
                    </a:rPr>
                    <a:t>DFA</a:t>
                  </a:r>
                  <a:endParaRPr kumimoji="0" lang="en-US" sz="24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sp>
              <p:nvSpPr>
                <p:cNvPr id="148" name="Freeform 16">
                  <a:extLst>
                    <a:ext uri="{FF2B5EF4-FFF2-40B4-BE49-F238E27FC236}">
                      <a16:creationId xmlns:a16="http://schemas.microsoft.com/office/drawing/2014/main" id="{374ACEEE-90B9-444F-8DA0-EF628DB5ADD7}"/>
                    </a:ext>
                  </a:extLst>
                </p:cNvPr>
                <p:cNvSpPr>
                  <a:spLocks/>
                </p:cNvSpPr>
                <p:nvPr/>
              </p:nvSpPr>
              <p:spPr bwMode="auto">
                <a:xfrm>
                  <a:off x="4564809" y="2868502"/>
                  <a:ext cx="606425" cy="823913"/>
                </a:xfrm>
                <a:custGeom>
                  <a:avLst/>
                  <a:gdLst/>
                  <a:ahLst/>
                  <a:cxnLst>
                    <a:cxn ang="0">
                      <a:pos x="373" y="21"/>
                    </a:cxn>
                    <a:cxn ang="0">
                      <a:pos x="348" y="70"/>
                    </a:cxn>
                    <a:cxn ang="0">
                      <a:pos x="315" y="124"/>
                    </a:cxn>
                    <a:cxn ang="0">
                      <a:pos x="276" y="180"/>
                    </a:cxn>
                    <a:cxn ang="0">
                      <a:pos x="216" y="265"/>
                    </a:cxn>
                    <a:cxn ang="0">
                      <a:pos x="179" y="314"/>
                    </a:cxn>
                    <a:cxn ang="0">
                      <a:pos x="142" y="361"/>
                    </a:cxn>
                    <a:cxn ang="0">
                      <a:pos x="108" y="403"/>
                    </a:cxn>
                    <a:cxn ang="0">
                      <a:pos x="77" y="442"/>
                    </a:cxn>
                    <a:cxn ang="0">
                      <a:pos x="51" y="473"/>
                    </a:cxn>
                    <a:cxn ang="0">
                      <a:pos x="31" y="498"/>
                    </a:cxn>
                    <a:cxn ang="0">
                      <a:pos x="18" y="513"/>
                    </a:cxn>
                    <a:cxn ang="0">
                      <a:pos x="13" y="519"/>
                    </a:cxn>
                    <a:cxn ang="0">
                      <a:pos x="20" y="506"/>
                    </a:cxn>
                    <a:cxn ang="0">
                      <a:pos x="23" y="486"/>
                    </a:cxn>
                    <a:cxn ang="0">
                      <a:pos x="23" y="464"/>
                    </a:cxn>
                    <a:cxn ang="0">
                      <a:pos x="19" y="438"/>
                    </a:cxn>
                    <a:cxn ang="0">
                      <a:pos x="14" y="408"/>
                    </a:cxn>
                    <a:cxn ang="0">
                      <a:pos x="9" y="375"/>
                    </a:cxn>
                    <a:cxn ang="0">
                      <a:pos x="5" y="347"/>
                    </a:cxn>
                    <a:cxn ang="0">
                      <a:pos x="2" y="327"/>
                    </a:cxn>
                    <a:cxn ang="0">
                      <a:pos x="0" y="319"/>
                    </a:cxn>
                    <a:cxn ang="0">
                      <a:pos x="6" y="316"/>
                    </a:cxn>
                    <a:cxn ang="0">
                      <a:pos x="25" y="305"/>
                    </a:cxn>
                    <a:cxn ang="0">
                      <a:pos x="53" y="289"/>
                    </a:cxn>
                    <a:cxn ang="0">
                      <a:pos x="88" y="267"/>
                    </a:cxn>
                    <a:cxn ang="0">
                      <a:pos x="128" y="241"/>
                    </a:cxn>
                    <a:cxn ang="0">
                      <a:pos x="172" y="211"/>
                    </a:cxn>
                    <a:cxn ang="0">
                      <a:pos x="239" y="159"/>
                    </a:cxn>
                    <a:cxn ang="0">
                      <a:pos x="282" y="122"/>
                    </a:cxn>
                    <a:cxn ang="0">
                      <a:pos x="321" y="84"/>
                    </a:cxn>
                    <a:cxn ang="0">
                      <a:pos x="355" y="44"/>
                    </a:cxn>
                    <a:cxn ang="0">
                      <a:pos x="382" y="0"/>
                    </a:cxn>
                  </a:cxnLst>
                  <a:rect l="0" t="0" r="r" b="b"/>
                  <a:pathLst>
                    <a:path w="382" h="519">
                      <a:moveTo>
                        <a:pt x="382" y="0"/>
                      </a:moveTo>
                      <a:lnTo>
                        <a:pt x="373" y="21"/>
                      </a:lnTo>
                      <a:lnTo>
                        <a:pt x="361" y="45"/>
                      </a:lnTo>
                      <a:lnTo>
                        <a:pt x="348" y="70"/>
                      </a:lnTo>
                      <a:lnTo>
                        <a:pt x="332" y="96"/>
                      </a:lnTo>
                      <a:lnTo>
                        <a:pt x="315" y="124"/>
                      </a:lnTo>
                      <a:lnTo>
                        <a:pt x="296" y="152"/>
                      </a:lnTo>
                      <a:lnTo>
                        <a:pt x="276" y="180"/>
                      </a:lnTo>
                      <a:lnTo>
                        <a:pt x="234" y="239"/>
                      </a:lnTo>
                      <a:lnTo>
                        <a:pt x="216" y="265"/>
                      </a:lnTo>
                      <a:lnTo>
                        <a:pt x="197" y="289"/>
                      </a:lnTo>
                      <a:lnTo>
                        <a:pt x="179" y="314"/>
                      </a:lnTo>
                      <a:lnTo>
                        <a:pt x="160" y="337"/>
                      </a:lnTo>
                      <a:lnTo>
                        <a:pt x="142" y="361"/>
                      </a:lnTo>
                      <a:lnTo>
                        <a:pt x="125" y="382"/>
                      </a:lnTo>
                      <a:lnTo>
                        <a:pt x="108" y="403"/>
                      </a:lnTo>
                      <a:lnTo>
                        <a:pt x="92" y="424"/>
                      </a:lnTo>
                      <a:lnTo>
                        <a:pt x="77" y="442"/>
                      </a:lnTo>
                      <a:lnTo>
                        <a:pt x="64" y="459"/>
                      </a:lnTo>
                      <a:lnTo>
                        <a:pt x="51" y="473"/>
                      </a:lnTo>
                      <a:lnTo>
                        <a:pt x="40" y="487"/>
                      </a:lnTo>
                      <a:lnTo>
                        <a:pt x="31" y="498"/>
                      </a:lnTo>
                      <a:lnTo>
                        <a:pt x="24" y="507"/>
                      </a:lnTo>
                      <a:lnTo>
                        <a:pt x="18" y="513"/>
                      </a:lnTo>
                      <a:lnTo>
                        <a:pt x="15" y="518"/>
                      </a:lnTo>
                      <a:lnTo>
                        <a:pt x="13" y="519"/>
                      </a:lnTo>
                      <a:lnTo>
                        <a:pt x="17" y="513"/>
                      </a:lnTo>
                      <a:lnTo>
                        <a:pt x="20" y="506"/>
                      </a:lnTo>
                      <a:lnTo>
                        <a:pt x="23" y="497"/>
                      </a:lnTo>
                      <a:lnTo>
                        <a:pt x="23" y="486"/>
                      </a:lnTo>
                      <a:lnTo>
                        <a:pt x="23" y="473"/>
                      </a:lnTo>
                      <a:lnTo>
                        <a:pt x="23" y="464"/>
                      </a:lnTo>
                      <a:lnTo>
                        <a:pt x="21" y="452"/>
                      </a:lnTo>
                      <a:lnTo>
                        <a:pt x="19" y="438"/>
                      </a:lnTo>
                      <a:lnTo>
                        <a:pt x="17" y="423"/>
                      </a:lnTo>
                      <a:lnTo>
                        <a:pt x="14" y="408"/>
                      </a:lnTo>
                      <a:lnTo>
                        <a:pt x="12" y="391"/>
                      </a:lnTo>
                      <a:lnTo>
                        <a:pt x="9" y="375"/>
                      </a:lnTo>
                      <a:lnTo>
                        <a:pt x="7" y="361"/>
                      </a:lnTo>
                      <a:lnTo>
                        <a:pt x="5" y="347"/>
                      </a:lnTo>
                      <a:lnTo>
                        <a:pt x="3" y="336"/>
                      </a:lnTo>
                      <a:lnTo>
                        <a:pt x="2" y="327"/>
                      </a:lnTo>
                      <a:lnTo>
                        <a:pt x="0" y="321"/>
                      </a:lnTo>
                      <a:lnTo>
                        <a:pt x="0" y="319"/>
                      </a:lnTo>
                      <a:lnTo>
                        <a:pt x="2" y="319"/>
                      </a:lnTo>
                      <a:lnTo>
                        <a:pt x="6" y="316"/>
                      </a:lnTo>
                      <a:lnTo>
                        <a:pt x="14" y="312"/>
                      </a:lnTo>
                      <a:lnTo>
                        <a:pt x="25" y="305"/>
                      </a:lnTo>
                      <a:lnTo>
                        <a:pt x="37" y="298"/>
                      </a:lnTo>
                      <a:lnTo>
                        <a:pt x="53" y="289"/>
                      </a:lnTo>
                      <a:lnTo>
                        <a:pt x="70" y="279"/>
                      </a:lnTo>
                      <a:lnTo>
                        <a:pt x="88" y="267"/>
                      </a:lnTo>
                      <a:lnTo>
                        <a:pt x="107" y="255"/>
                      </a:lnTo>
                      <a:lnTo>
                        <a:pt x="128" y="241"/>
                      </a:lnTo>
                      <a:lnTo>
                        <a:pt x="149" y="226"/>
                      </a:lnTo>
                      <a:lnTo>
                        <a:pt x="172" y="211"/>
                      </a:lnTo>
                      <a:lnTo>
                        <a:pt x="194" y="194"/>
                      </a:lnTo>
                      <a:lnTo>
                        <a:pt x="239" y="159"/>
                      </a:lnTo>
                      <a:lnTo>
                        <a:pt x="261" y="141"/>
                      </a:lnTo>
                      <a:lnTo>
                        <a:pt x="282" y="122"/>
                      </a:lnTo>
                      <a:lnTo>
                        <a:pt x="302" y="103"/>
                      </a:lnTo>
                      <a:lnTo>
                        <a:pt x="321" y="84"/>
                      </a:lnTo>
                      <a:lnTo>
                        <a:pt x="339" y="64"/>
                      </a:lnTo>
                      <a:lnTo>
                        <a:pt x="355" y="44"/>
                      </a:lnTo>
                      <a:lnTo>
                        <a:pt x="368" y="24"/>
                      </a:lnTo>
                      <a:lnTo>
                        <a:pt x="382" y="0"/>
                      </a:lnTo>
                      <a:close/>
                    </a:path>
                  </a:pathLst>
                </a:custGeom>
                <a:solidFill>
                  <a:schemeClr val="accent4">
                    <a:lumMod val="40000"/>
                    <a:lumOff val="60000"/>
                    <a:alpha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grpSp>
      <p:cxnSp>
        <p:nvCxnSpPr>
          <p:cNvPr id="149" name="Straight Connector 148">
            <a:extLst>
              <a:ext uri="{FF2B5EF4-FFF2-40B4-BE49-F238E27FC236}">
                <a16:creationId xmlns:a16="http://schemas.microsoft.com/office/drawing/2014/main" id="{C7041F99-8D2B-4A2E-88D0-36BE152FB806}"/>
              </a:ext>
            </a:extLst>
          </p:cNvPr>
          <p:cNvCxnSpPr>
            <a:cxnSpLocks/>
          </p:cNvCxnSpPr>
          <p:nvPr/>
        </p:nvCxnSpPr>
        <p:spPr>
          <a:xfrm>
            <a:off x="1754650" y="1573420"/>
            <a:ext cx="0" cy="4508393"/>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0" name="Picture 6" descr="RWQCB9">
            <a:extLst>
              <a:ext uri="{FF2B5EF4-FFF2-40B4-BE49-F238E27FC236}">
                <a16:creationId xmlns:a16="http://schemas.microsoft.com/office/drawing/2014/main" id="{5D0CA2CB-A582-4657-9776-6CC04B77336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0670"/>
          <a:stretch/>
        </p:blipFill>
        <p:spPr bwMode="auto">
          <a:xfrm>
            <a:off x="9652090" y="5200773"/>
            <a:ext cx="1455799" cy="463328"/>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24">
            <a:extLst>
              <a:ext uri="{FF2B5EF4-FFF2-40B4-BE49-F238E27FC236}">
                <a16:creationId xmlns:a16="http://schemas.microsoft.com/office/drawing/2014/main" id="{9163EDF5-33D8-41BB-85C3-BEC4EA1BDB56}"/>
              </a:ext>
            </a:extLst>
          </p:cNvPr>
          <p:cNvGrpSpPr/>
          <p:nvPr/>
        </p:nvGrpSpPr>
        <p:grpSpPr>
          <a:xfrm>
            <a:off x="5187717" y="5173953"/>
            <a:ext cx="1127237" cy="771061"/>
            <a:chOff x="2636089" y="1796050"/>
            <a:chExt cx="3270509" cy="3995150"/>
          </a:xfrm>
        </p:grpSpPr>
        <p:sp>
          <p:nvSpPr>
            <p:cNvPr id="152" name="Oval 151">
              <a:extLst>
                <a:ext uri="{FF2B5EF4-FFF2-40B4-BE49-F238E27FC236}">
                  <a16:creationId xmlns:a16="http://schemas.microsoft.com/office/drawing/2014/main" id="{0CA811BD-1CE8-4D86-B9BB-4F55D0BDFA55}"/>
                </a:ext>
              </a:extLst>
            </p:cNvPr>
            <p:cNvSpPr/>
            <p:nvPr/>
          </p:nvSpPr>
          <p:spPr>
            <a:xfrm rot="2438237">
              <a:off x="4205717" y="3081520"/>
              <a:ext cx="1700881" cy="2709680"/>
            </a:xfrm>
            <a:prstGeom prst="ellipse">
              <a:avLst/>
            </a:prstGeom>
            <a:gradFill flip="none" rotWithShape="1">
              <a:gsLst>
                <a:gs pos="0">
                  <a:sysClr val="windowText" lastClr="000000">
                    <a:alpha val="21000"/>
                  </a:sysClr>
                </a:gs>
                <a:gs pos="100000">
                  <a:sysClr val="windowText" lastClr="000000">
                    <a:alpha val="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grpSp>
          <p:nvGrpSpPr>
            <p:cNvPr id="153" name="Group 90">
              <a:extLst>
                <a:ext uri="{FF2B5EF4-FFF2-40B4-BE49-F238E27FC236}">
                  <a16:creationId xmlns:a16="http://schemas.microsoft.com/office/drawing/2014/main" id="{01794650-F556-4476-ACAE-A7D614C3A335}"/>
                </a:ext>
              </a:extLst>
            </p:cNvPr>
            <p:cNvGrpSpPr/>
            <p:nvPr/>
          </p:nvGrpSpPr>
          <p:grpSpPr>
            <a:xfrm>
              <a:off x="2636089" y="1796050"/>
              <a:ext cx="3266803" cy="3287443"/>
              <a:chOff x="749300" y="1783745"/>
              <a:chExt cx="2341660" cy="2356455"/>
            </a:xfrm>
          </p:grpSpPr>
          <p:sp>
            <p:nvSpPr>
              <p:cNvPr id="154" name="Freeform 64">
                <a:extLst>
                  <a:ext uri="{FF2B5EF4-FFF2-40B4-BE49-F238E27FC236}">
                    <a16:creationId xmlns:a16="http://schemas.microsoft.com/office/drawing/2014/main" id="{ACFD8B4B-375D-4F86-9869-3E9C71862670}"/>
                  </a:ext>
                </a:extLst>
              </p:cNvPr>
              <p:cNvSpPr>
                <a:spLocks/>
              </p:cNvSpPr>
              <p:nvPr/>
            </p:nvSpPr>
            <p:spPr bwMode="auto">
              <a:xfrm>
                <a:off x="749300" y="1784350"/>
                <a:ext cx="2339975" cy="2355850"/>
              </a:xfrm>
              <a:custGeom>
                <a:avLst/>
                <a:gdLst/>
                <a:ahLst/>
                <a:cxnLst>
                  <a:cxn ang="0">
                    <a:pos x="0" y="0"/>
                  </a:cxn>
                  <a:cxn ang="0">
                    <a:pos x="1474" y="0"/>
                  </a:cxn>
                  <a:cxn ang="0">
                    <a:pos x="1474" y="77"/>
                  </a:cxn>
                  <a:cxn ang="0">
                    <a:pos x="1473" y="107"/>
                  </a:cxn>
                  <a:cxn ang="0">
                    <a:pos x="1473" y="394"/>
                  </a:cxn>
                  <a:cxn ang="0">
                    <a:pos x="1472" y="441"/>
                  </a:cxn>
                  <a:cxn ang="0">
                    <a:pos x="1472" y="486"/>
                  </a:cxn>
                  <a:cxn ang="0">
                    <a:pos x="1471" y="530"/>
                  </a:cxn>
                  <a:cxn ang="0">
                    <a:pos x="1469" y="571"/>
                  </a:cxn>
                  <a:cxn ang="0">
                    <a:pos x="1466" y="610"/>
                  </a:cxn>
                  <a:cxn ang="0">
                    <a:pos x="1462" y="645"/>
                  </a:cxn>
                  <a:cxn ang="0">
                    <a:pos x="1456" y="677"/>
                  </a:cxn>
                  <a:cxn ang="0">
                    <a:pos x="1449" y="704"/>
                  </a:cxn>
                  <a:cxn ang="0">
                    <a:pos x="1440" y="726"/>
                  </a:cxn>
                  <a:cxn ang="0">
                    <a:pos x="1429" y="752"/>
                  </a:cxn>
                  <a:cxn ang="0">
                    <a:pos x="1415" y="781"/>
                  </a:cxn>
                  <a:cxn ang="0">
                    <a:pos x="1399" y="811"/>
                  </a:cxn>
                  <a:cxn ang="0">
                    <a:pos x="1380" y="843"/>
                  </a:cxn>
                  <a:cxn ang="0">
                    <a:pos x="1360" y="877"/>
                  </a:cxn>
                  <a:cxn ang="0">
                    <a:pos x="1338" y="911"/>
                  </a:cxn>
                  <a:cxn ang="0">
                    <a:pos x="1314" y="948"/>
                  </a:cxn>
                  <a:cxn ang="0">
                    <a:pos x="1289" y="984"/>
                  </a:cxn>
                  <a:cxn ang="0">
                    <a:pos x="1263" y="1021"/>
                  </a:cxn>
                  <a:cxn ang="0">
                    <a:pos x="1236" y="1058"/>
                  </a:cxn>
                  <a:cxn ang="0">
                    <a:pos x="1209" y="1094"/>
                  </a:cxn>
                  <a:cxn ang="0">
                    <a:pos x="1182" y="1131"/>
                  </a:cxn>
                  <a:cxn ang="0">
                    <a:pos x="1155" y="1166"/>
                  </a:cxn>
                  <a:cxn ang="0">
                    <a:pos x="1128" y="1202"/>
                  </a:cxn>
                  <a:cxn ang="0">
                    <a:pos x="1076" y="1269"/>
                  </a:cxn>
                  <a:cxn ang="0">
                    <a:pos x="1051" y="1300"/>
                  </a:cxn>
                  <a:cxn ang="0">
                    <a:pos x="1028" y="1330"/>
                  </a:cxn>
                  <a:cxn ang="0">
                    <a:pos x="1005" y="1357"/>
                  </a:cxn>
                  <a:cxn ang="0">
                    <a:pos x="985" y="1382"/>
                  </a:cxn>
                  <a:cxn ang="0">
                    <a:pos x="967" y="1404"/>
                  </a:cxn>
                  <a:cxn ang="0">
                    <a:pos x="950" y="1424"/>
                  </a:cxn>
                  <a:cxn ang="0">
                    <a:pos x="936" y="1441"/>
                  </a:cxn>
                  <a:cxn ang="0">
                    <a:pos x="925" y="1454"/>
                  </a:cxn>
                  <a:cxn ang="0">
                    <a:pos x="917" y="1464"/>
                  </a:cxn>
                  <a:cxn ang="0">
                    <a:pos x="912" y="1470"/>
                  </a:cxn>
                  <a:cxn ang="0">
                    <a:pos x="910" y="1472"/>
                  </a:cxn>
                  <a:cxn ang="0">
                    <a:pos x="911" y="1470"/>
                  </a:cxn>
                  <a:cxn ang="0">
                    <a:pos x="902" y="1477"/>
                  </a:cxn>
                  <a:cxn ang="0">
                    <a:pos x="895" y="1481"/>
                  </a:cxn>
                  <a:cxn ang="0">
                    <a:pos x="890" y="1483"/>
                  </a:cxn>
                  <a:cxn ang="0">
                    <a:pos x="888" y="1484"/>
                  </a:cxn>
                  <a:cxn ang="0">
                    <a:pos x="0" y="1484"/>
                  </a:cxn>
                  <a:cxn ang="0">
                    <a:pos x="0" y="0"/>
                  </a:cxn>
                </a:cxnLst>
                <a:rect l="0" t="0" r="r" b="b"/>
                <a:pathLst>
                  <a:path w="1474" h="1484">
                    <a:moveTo>
                      <a:pt x="0" y="0"/>
                    </a:moveTo>
                    <a:lnTo>
                      <a:pt x="1474" y="0"/>
                    </a:lnTo>
                    <a:lnTo>
                      <a:pt x="1474" y="77"/>
                    </a:lnTo>
                    <a:lnTo>
                      <a:pt x="1473" y="107"/>
                    </a:lnTo>
                    <a:lnTo>
                      <a:pt x="1473" y="394"/>
                    </a:lnTo>
                    <a:lnTo>
                      <a:pt x="1472" y="441"/>
                    </a:lnTo>
                    <a:lnTo>
                      <a:pt x="1472" y="486"/>
                    </a:lnTo>
                    <a:lnTo>
                      <a:pt x="1471" y="530"/>
                    </a:lnTo>
                    <a:lnTo>
                      <a:pt x="1469" y="571"/>
                    </a:lnTo>
                    <a:lnTo>
                      <a:pt x="1466" y="610"/>
                    </a:lnTo>
                    <a:lnTo>
                      <a:pt x="1462" y="645"/>
                    </a:lnTo>
                    <a:lnTo>
                      <a:pt x="1456" y="677"/>
                    </a:lnTo>
                    <a:lnTo>
                      <a:pt x="1449" y="704"/>
                    </a:lnTo>
                    <a:lnTo>
                      <a:pt x="1440" y="726"/>
                    </a:lnTo>
                    <a:lnTo>
                      <a:pt x="1429" y="752"/>
                    </a:lnTo>
                    <a:lnTo>
                      <a:pt x="1415" y="781"/>
                    </a:lnTo>
                    <a:lnTo>
                      <a:pt x="1399" y="811"/>
                    </a:lnTo>
                    <a:lnTo>
                      <a:pt x="1380" y="843"/>
                    </a:lnTo>
                    <a:lnTo>
                      <a:pt x="1360" y="877"/>
                    </a:lnTo>
                    <a:lnTo>
                      <a:pt x="1338" y="911"/>
                    </a:lnTo>
                    <a:lnTo>
                      <a:pt x="1314" y="948"/>
                    </a:lnTo>
                    <a:lnTo>
                      <a:pt x="1289" y="984"/>
                    </a:lnTo>
                    <a:lnTo>
                      <a:pt x="1263" y="1021"/>
                    </a:lnTo>
                    <a:lnTo>
                      <a:pt x="1236" y="1058"/>
                    </a:lnTo>
                    <a:lnTo>
                      <a:pt x="1209" y="1094"/>
                    </a:lnTo>
                    <a:lnTo>
                      <a:pt x="1182" y="1131"/>
                    </a:lnTo>
                    <a:lnTo>
                      <a:pt x="1155" y="1166"/>
                    </a:lnTo>
                    <a:lnTo>
                      <a:pt x="1128" y="1202"/>
                    </a:lnTo>
                    <a:lnTo>
                      <a:pt x="1076" y="1269"/>
                    </a:lnTo>
                    <a:lnTo>
                      <a:pt x="1051" y="1300"/>
                    </a:lnTo>
                    <a:lnTo>
                      <a:pt x="1028" y="1330"/>
                    </a:lnTo>
                    <a:lnTo>
                      <a:pt x="1005" y="1357"/>
                    </a:lnTo>
                    <a:lnTo>
                      <a:pt x="985" y="1382"/>
                    </a:lnTo>
                    <a:lnTo>
                      <a:pt x="967" y="1404"/>
                    </a:lnTo>
                    <a:lnTo>
                      <a:pt x="950" y="1424"/>
                    </a:lnTo>
                    <a:lnTo>
                      <a:pt x="936" y="1441"/>
                    </a:lnTo>
                    <a:lnTo>
                      <a:pt x="925" y="1454"/>
                    </a:lnTo>
                    <a:lnTo>
                      <a:pt x="917" y="1464"/>
                    </a:lnTo>
                    <a:lnTo>
                      <a:pt x="912" y="1470"/>
                    </a:lnTo>
                    <a:lnTo>
                      <a:pt x="910" y="1472"/>
                    </a:lnTo>
                    <a:lnTo>
                      <a:pt x="911" y="1470"/>
                    </a:lnTo>
                    <a:lnTo>
                      <a:pt x="902" y="1477"/>
                    </a:lnTo>
                    <a:lnTo>
                      <a:pt x="895" y="1481"/>
                    </a:lnTo>
                    <a:lnTo>
                      <a:pt x="890" y="1483"/>
                    </a:lnTo>
                    <a:lnTo>
                      <a:pt x="888" y="1484"/>
                    </a:lnTo>
                    <a:lnTo>
                      <a:pt x="0" y="1484"/>
                    </a:lnTo>
                    <a:lnTo>
                      <a:pt x="0" y="0"/>
                    </a:lnTo>
                    <a:close/>
                  </a:path>
                </a:pathLst>
              </a:custGeom>
              <a:solidFill>
                <a:srgbClr val="FFFFFF"/>
              </a:solidFill>
              <a:ln w="0">
                <a:noFill/>
                <a:prstDash val="solid"/>
                <a:round/>
                <a:headEnd/>
                <a:tailEnd/>
              </a:ln>
              <a:effectLst>
                <a:outerShdw blurRad="317500" dist="419100" dir="2340000" sx="90000" sy="9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5" name="Freeform 65">
                <a:extLst>
                  <a:ext uri="{FF2B5EF4-FFF2-40B4-BE49-F238E27FC236}">
                    <a16:creationId xmlns:a16="http://schemas.microsoft.com/office/drawing/2014/main" id="{99CD16F0-1737-4009-9E1B-B3D2ED2C6861}"/>
                  </a:ext>
                </a:extLst>
              </p:cNvPr>
              <p:cNvSpPr>
                <a:spLocks/>
              </p:cNvSpPr>
              <p:nvPr/>
            </p:nvSpPr>
            <p:spPr bwMode="auto">
              <a:xfrm>
                <a:off x="2166938" y="2936875"/>
                <a:ext cx="868363" cy="1184275"/>
              </a:xfrm>
              <a:custGeom>
                <a:avLst/>
                <a:gdLst/>
                <a:ahLst/>
                <a:cxnLst>
                  <a:cxn ang="0">
                    <a:pos x="536" y="26"/>
                  </a:cxn>
                  <a:cxn ang="0">
                    <a:pos x="506" y="85"/>
                  </a:cxn>
                  <a:cxn ang="0">
                    <a:pos x="467" y="151"/>
                  </a:cxn>
                  <a:cxn ang="0">
                    <a:pos x="421" y="222"/>
                  </a:cxn>
                  <a:cxn ang="0">
                    <a:pos x="370" y="295"/>
                  </a:cxn>
                  <a:cxn ang="0">
                    <a:pos x="316" y="368"/>
                  </a:cxn>
                  <a:cxn ang="0">
                    <a:pos x="262" y="440"/>
                  </a:cxn>
                  <a:cxn ang="0">
                    <a:pos x="183" y="543"/>
                  </a:cxn>
                  <a:cxn ang="0">
                    <a:pos x="135" y="604"/>
                  </a:cxn>
                  <a:cxn ang="0">
                    <a:pos x="92" y="656"/>
                  </a:cxn>
                  <a:cxn ang="0">
                    <a:pos x="57" y="698"/>
                  </a:cxn>
                  <a:cxn ang="0">
                    <a:pos x="32" y="728"/>
                  </a:cxn>
                  <a:cxn ang="0">
                    <a:pos x="19" y="744"/>
                  </a:cxn>
                  <a:cxn ang="0">
                    <a:pos x="18" y="744"/>
                  </a:cxn>
                  <a:cxn ang="0">
                    <a:pos x="29" y="726"/>
                  </a:cxn>
                  <a:cxn ang="0">
                    <a:pos x="34" y="696"/>
                  </a:cxn>
                  <a:cxn ang="0">
                    <a:pos x="33" y="663"/>
                  </a:cxn>
                  <a:cxn ang="0">
                    <a:pos x="28" y="627"/>
                  </a:cxn>
                  <a:cxn ang="0">
                    <a:pos x="21" y="583"/>
                  </a:cxn>
                  <a:cxn ang="0">
                    <a:pos x="13" y="537"/>
                  </a:cxn>
                  <a:cxn ang="0">
                    <a:pos x="7" y="497"/>
                  </a:cxn>
                  <a:cxn ang="0">
                    <a:pos x="2" y="467"/>
                  </a:cxn>
                  <a:cxn ang="0">
                    <a:pos x="0" y="456"/>
                  </a:cxn>
                  <a:cxn ang="0">
                    <a:pos x="9" y="451"/>
                  </a:cxn>
                  <a:cxn ang="0">
                    <a:pos x="36" y="436"/>
                  </a:cxn>
                  <a:cxn ang="0">
                    <a:pos x="76" y="413"/>
                  </a:cxn>
                  <a:cxn ang="0">
                    <a:pos x="126" y="382"/>
                  </a:cxn>
                  <a:cxn ang="0">
                    <a:pos x="184" y="344"/>
                  </a:cxn>
                  <a:cxn ang="0">
                    <a:pos x="246" y="301"/>
                  </a:cxn>
                  <a:cxn ang="0">
                    <a:pos x="342" y="228"/>
                  </a:cxn>
                  <a:cxn ang="0">
                    <a:pos x="405" y="174"/>
                  </a:cxn>
                  <a:cxn ang="0">
                    <a:pos x="460" y="119"/>
                  </a:cxn>
                  <a:cxn ang="0">
                    <a:pos x="508" y="62"/>
                  </a:cxn>
                  <a:cxn ang="0">
                    <a:pos x="547" y="0"/>
                  </a:cxn>
                </a:cxnLst>
                <a:rect l="0" t="0" r="r" b="b"/>
                <a:pathLst>
                  <a:path w="547" h="746">
                    <a:moveTo>
                      <a:pt x="547" y="0"/>
                    </a:moveTo>
                    <a:lnTo>
                      <a:pt x="536" y="26"/>
                    </a:lnTo>
                    <a:lnTo>
                      <a:pt x="522" y="55"/>
                    </a:lnTo>
                    <a:lnTo>
                      <a:pt x="506" y="85"/>
                    </a:lnTo>
                    <a:lnTo>
                      <a:pt x="487" y="117"/>
                    </a:lnTo>
                    <a:lnTo>
                      <a:pt x="467" y="151"/>
                    </a:lnTo>
                    <a:lnTo>
                      <a:pt x="445" y="185"/>
                    </a:lnTo>
                    <a:lnTo>
                      <a:pt x="421" y="222"/>
                    </a:lnTo>
                    <a:lnTo>
                      <a:pt x="396" y="258"/>
                    </a:lnTo>
                    <a:lnTo>
                      <a:pt x="370" y="295"/>
                    </a:lnTo>
                    <a:lnTo>
                      <a:pt x="343" y="332"/>
                    </a:lnTo>
                    <a:lnTo>
                      <a:pt x="316" y="368"/>
                    </a:lnTo>
                    <a:lnTo>
                      <a:pt x="289" y="405"/>
                    </a:lnTo>
                    <a:lnTo>
                      <a:pt x="262" y="440"/>
                    </a:lnTo>
                    <a:lnTo>
                      <a:pt x="235" y="476"/>
                    </a:lnTo>
                    <a:lnTo>
                      <a:pt x="183" y="543"/>
                    </a:lnTo>
                    <a:lnTo>
                      <a:pt x="158" y="574"/>
                    </a:lnTo>
                    <a:lnTo>
                      <a:pt x="135" y="604"/>
                    </a:lnTo>
                    <a:lnTo>
                      <a:pt x="112" y="631"/>
                    </a:lnTo>
                    <a:lnTo>
                      <a:pt x="92" y="656"/>
                    </a:lnTo>
                    <a:lnTo>
                      <a:pt x="74" y="678"/>
                    </a:lnTo>
                    <a:lnTo>
                      <a:pt x="57" y="698"/>
                    </a:lnTo>
                    <a:lnTo>
                      <a:pt x="43" y="715"/>
                    </a:lnTo>
                    <a:lnTo>
                      <a:pt x="32" y="728"/>
                    </a:lnTo>
                    <a:lnTo>
                      <a:pt x="24" y="738"/>
                    </a:lnTo>
                    <a:lnTo>
                      <a:pt x="19" y="744"/>
                    </a:lnTo>
                    <a:lnTo>
                      <a:pt x="17" y="746"/>
                    </a:lnTo>
                    <a:lnTo>
                      <a:pt x="18" y="744"/>
                    </a:lnTo>
                    <a:lnTo>
                      <a:pt x="24" y="736"/>
                    </a:lnTo>
                    <a:lnTo>
                      <a:pt x="29" y="726"/>
                    </a:lnTo>
                    <a:lnTo>
                      <a:pt x="33" y="712"/>
                    </a:lnTo>
                    <a:lnTo>
                      <a:pt x="34" y="696"/>
                    </a:lnTo>
                    <a:lnTo>
                      <a:pt x="34" y="676"/>
                    </a:lnTo>
                    <a:lnTo>
                      <a:pt x="33" y="663"/>
                    </a:lnTo>
                    <a:lnTo>
                      <a:pt x="31" y="646"/>
                    </a:lnTo>
                    <a:lnTo>
                      <a:pt x="28" y="627"/>
                    </a:lnTo>
                    <a:lnTo>
                      <a:pt x="25" y="605"/>
                    </a:lnTo>
                    <a:lnTo>
                      <a:pt x="21" y="583"/>
                    </a:lnTo>
                    <a:lnTo>
                      <a:pt x="18" y="560"/>
                    </a:lnTo>
                    <a:lnTo>
                      <a:pt x="13" y="537"/>
                    </a:lnTo>
                    <a:lnTo>
                      <a:pt x="10" y="516"/>
                    </a:lnTo>
                    <a:lnTo>
                      <a:pt x="7" y="497"/>
                    </a:lnTo>
                    <a:lnTo>
                      <a:pt x="4" y="480"/>
                    </a:lnTo>
                    <a:lnTo>
                      <a:pt x="2" y="467"/>
                    </a:lnTo>
                    <a:lnTo>
                      <a:pt x="0" y="459"/>
                    </a:lnTo>
                    <a:lnTo>
                      <a:pt x="0" y="456"/>
                    </a:lnTo>
                    <a:lnTo>
                      <a:pt x="2" y="455"/>
                    </a:lnTo>
                    <a:lnTo>
                      <a:pt x="9" y="451"/>
                    </a:lnTo>
                    <a:lnTo>
                      <a:pt x="21" y="445"/>
                    </a:lnTo>
                    <a:lnTo>
                      <a:pt x="36" y="436"/>
                    </a:lnTo>
                    <a:lnTo>
                      <a:pt x="54" y="426"/>
                    </a:lnTo>
                    <a:lnTo>
                      <a:pt x="76" y="413"/>
                    </a:lnTo>
                    <a:lnTo>
                      <a:pt x="100" y="398"/>
                    </a:lnTo>
                    <a:lnTo>
                      <a:pt x="126" y="382"/>
                    </a:lnTo>
                    <a:lnTo>
                      <a:pt x="154" y="364"/>
                    </a:lnTo>
                    <a:lnTo>
                      <a:pt x="184" y="344"/>
                    </a:lnTo>
                    <a:lnTo>
                      <a:pt x="214" y="323"/>
                    </a:lnTo>
                    <a:lnTo>
                      <a:pt x="246" y="301"/>
                    </a:lnTo>
                    <a:lnTo>
                      <a:pt x="278" y="278"/>
                    </a:lnTo>
                    <a:lnTo>
                      <a:pt x="342" y="228"/>
                    </a:lnTo>
                    <a:lnTo>
                      <a:pt x="373" y="201"/>
                    </a:lnTo>
                    <a:lnTo>
                      <a:pt x="405" y="174"/>
                    </a:lnTo>
                    <a:lnTo>
                      <a:pt x="433" y="147"/>
                    </a:lnTo>
                    <a:lnTo>
                      <a:pt x="460" y="119"/>
                    </a:lnTo>
                    <a:lnTo>
                      <a:pt x="485" y="91"/>
                    </a:lnTo>
                    <a:lnTo>
                      <a:pt x="508" y="62"/>
                    </a:lnTo>
                    <a:lnTo>
                      <a:pt x="527" y="34"/>
                    </a:lnTo>
                    <a:lnTo>
                      <a:pt x="547" y="0"/>
                    </a:lnTo>
                    <a:close/>
                  </a:path>
                </a:pathLst>
              </a:custGeom>
              <a:gradFill flip="none" rotWithShape="1">
                <a:gsLst>
                  <a:gs pos="49000">
                    <a:sysClr val="window" lastClr="FFFFFF">
                      <a:lumMod val="85000"/>
                    </a:sysClr>
                  </a:gs>
                  <a:gs pos="66000">
                    <a:sysClr val="window" lastClr="FFFFFF"/>
                  </a:gs>
                </a:gsLst>
                <a:lin ang="132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156" name="Group 85">
                <a:extLst>
                  <a:ext uri="{FF2B5EF4-FFF2-40B4-BE49-F238E27FC236}">
                    <a16:creationId xmlns:a16="http://schemas.microsoft.com/office/drawing/2014/main" id="{FE9AF725-1ADF-4CBC-9D28-8A29DB40D19A}"/>
                  </a:ext>
                </a:extLst>
              </p:cNvPr>
              <p:cNvGrpSpPr/>
              <p:nvPr/>
            </p:nvGrpSpPr>
            <p:grpSpPr>
              <a:xfrm>
                <a:off x="749509" y="1783745"/>
                <a:ext cx="2341451" cy="2355117"/>
                <a:chOff x="3578673" y="2063750"/>
                <a:chExt cx="1631950" cy="1641475"/>
              </a:xfrm>
            </p:grpSpPr>
            <p:sp>
              <p:nvSpPr>
                <p:cNvPr id="157" name="Freeform 15">
                  <a:extLst>
                    <a:ext uri="{FF2B5EF4-FFF2-40B4-BE49-F238E27FC236}">
                      <a16:creationId xmlns:a16="http://schemas.microsoft.com/office/drawing/2014/main" id="{75FAB60E-63F4-4BAE-BEAC-D3F04A7DA718}"/>
                    </a:ext>
                  </a:extLst>
                </p:cNvPr>
                <p:cNvSpPr>
                  <a:spLocks/>
                </p:cNvSpPr>
                <p:nvPr/>
              </p:nvSpPr>
              <p:spPr bwMode="auto">
                <a:xfrm>
                  <a:off x="3578673" y="2063750"/>
                  <a:ext cx="1631950" cy="1641475"/>
                </a:xfrm>
                <a:custGeom>
                  <a:avLst/>
                  <a:gdLst/>
                  <a:ahLst/>
                  <a:cxnLst>
                    <a:cxn ang="0">
                      <a:pos x="0" y="0"/>
                    </a:cxn>
                    <a:cxn ang="0">
                      <a:pos x="1028" y="0"/>
                    </a:cxn>
                    <a:cxn ang="0">
                      <a:pos x="1028" y="54"/>
                    </a:cxn>
                    <a:cxn ang="0">
                      <a:pos x="1027" y="75"/>
                    </a:cxn>
                    <a:cxn ang="0">
                      <a:pos x="1027" y="276"/>
                    </a:cxn>
                    <a:cxn ang="0">
                      <a:pos x="1026" y="308"/>
                    </a:cxn>
                    <a:cxn ang="0">
                      <a:pos x="1026" y="340"/>
                    </a:cxn>
                    <a:cxn ang="0">
                      <a:pos x="1026" y="370"/>
                    </a:cxn>
                    <a:cxn ang="0">
                      <a:pos x="1024" y="399"/>
                    </a:cxn>
                    <a:cxn ang="0">
                      <a:pos x="1022" y="427"/>
                    </a:cxn>
                    <a:cxn ang="0">
                      <a:pos x="1019" y="451"/>
                    </a:cxn>
                    <a:cxn ang="0">
                      <a:pos x="1015" y="473"/>
                    </a:cxn>
                    <a:cxn ang="0">
                      <a:pos x="1010" y="492"/>
                    </a:cxn>
                    <a:cxn ang="0">
                      <a:pos x="1004" y="507"/>
                    </a:cxn>
                    <a:cxn ang="0">
                      <a:pos x="990" y="531"/>
                    </a:cxn>
                    <a:cxn ang="0">
                      <a:pos x="977" y="551"/>
                    </a:cxn>
                    <a:cxn ang="0">
                      <a:pos x="961" y="571"/>
                    </a:cxn>
                    <a:cxn ang="0">
                      <a:pos x="943" y="591"/>
                    </a:cxn>
                    <a:cxn ang="0">
                      <a:pos x="924" y="610"/>
                    </a:cxn>
                    <a:cxn ang="0">
                      <a:pos x="904" y="629"/>
                    </a:cxn>
                    <a:cxn ang="0">
                      <a:pos x="883" y="648"/>
                    </a:cxn>
                    <a:cxn ang="0">
                      <a:pos x="861" y="666"/>
                    </a:cxn>
                    <a:cxn ang="0">
                      <a:pos x="816" y="701"/>
                    </a:cxn>
                    <a:cxn ang="0">
                      <a:pos x="794" y="718"/>
                    </a:cxn>
                    <a:cxn ang="0">
                      <a:pos x="771" y="733"/>
                    </a:cxn>
                    <a:cxn ang="0">
                      <a:pos x="750" y="748"/>
                    </a:cxn>
                    <a:cxn ang="0">
                      <a:pos x="729" y="762"/>
                    </a:cxn>
                    <a:cxn ang="0">
                      <a:pos x="710" y="774"/>
                    </a:cxn>
                    <a:cxn ang="0">
                      <a:pos x="692" y="786"/>
                    </a:cxn>
                    <a:cxn ang="0">
                      <a:pos x="675" y="796"/>
                    </a:cxn>
                    <a:cxn ang="0">
                      <a:pos x="659" y="805"/>
                    </a:cxn>
                    <a:cxn ang="0">
                      <a:pos x="647" y="812"/>
                    </a:cxn>
                    <a:cxn ang="0">
                      <a:pos x="636" y="819"/>
                    </a:cxn>
                    <a:cxn ang="0">
                      <a:pos x="628" y="823"/>
                    </a:cxn>
                    <a:cxn ang="0">
                      <a:pos x="624" y="826"/>
                    </a:cxn>
                    <a:cxn ang="0">
                      <a:pos x="622" y="826"/>
                    </a:cxn>
                    <a:cxn ang="0">
                      <a:pos x="622" y="828"/>
                    </a:cxn>
                    <a:cxn ang="0">
                      <a:pos x="624" y="834"/>
                    </a:cxn>
                    <a:cxn ang="0">
                      <a:pos x="625" y="843"/>
                    </a:cxn>
                    <a:cxn ang="0">
                      <a:pos x="627" y="854"/>
                    </a:cxn>
                    <a:cxn ang="0">
                      <a:pos x="629" y="868"/>
                    </a:cxn>
                    <a:cxn ang="0">
                      <a:pos x="631" y="882"/>
                    </a:cxn>
                    <a:cxn ang="0">
                      <a:pos x="634" y="898"/>
                    </a:cxn>
                    <a:cxn ang="0">
                      <a:pos x="636" y="915"/>
                    </a:cxn>
                    <a:cxn ang="0">
                      <a:pos x="639" y="930"/>
                    </a:cxn>
                    <a:cxn ang="0">
                      <a:pos x="641" y="945"/>
                    </a:cxn>
                    <a:cxn ang="0">
                      <a:pos x="643" y="959"/>
                    </a:cxn>
                    <a:cxn ang="0">
                      <a:pos x="645" y="971"/>
                    </a:cxn>
                    <a:cxn ang="0">
                      <a:pos x="645" y="980"/>
                    </a:cxn>
                    <a:cxn ang="0">
                      <a:pos x="645" y="993"/>
                    </a:cxn>
                    <a:cxn ang="0">
                      <a:pos x="645" y="1004"/>
                    </a:cxn>
                    <a:cxn ang="0">
                      <a:pos x="642" y="1013"/>
                    </a:cxn>
                    <a:cxn ang="0">
                      <a:pos x="639" y="1020"/>
                    </a:cxn>
                    <a:cxn ang="0">
                      <a:pos x="635" y="1026"/>
                    </a:cxn>
                    <a:cxn ang="0">
                      <a:pos x="635" y="1025"/>
                    </a:cxn>
                    <a:cxn ang="0">
                      <a:pos x="630" y="1030"/>
                    </a:cxn>
                    <a:cxn ang="0">
                      <a:pos x="625" y="1033"/>
                    </a:cxn>
                    <a:cxn ang="0">
                      <a:pos x="621" y="1034"/>
                    </a:cxn>
                    <a:cxn ang="0">
                      <a:pos x="0" y="1034"/>
                    </a:cxn>
                    <a:cxn ang="0">
                      <a:pos x="0" y="0"/>
                    </a:cxn>
                  </a:cxnLst>
                  <a:rect l="0" t="0" r="r" b="b"/>
                  <a:pathLst>
                    <a:path w="1028" h="1034">
                      <a:moveTo>
                        <a:pt x="0" y="0"/>
                      </a:moveTo>
                      <a:lnTo>
                        <a:pt x="1028" y="0"/>
                      </a:lnTo>
                      <a:lnTo>
                        <a:pt x="1028" y="54"/>
                      </a:lnTo>
                      <a:lnTo>
                        <a:pt x="1027" y="75"/>
                      </a:lnTo>
                      <a:lnTo>
                        <a:pt x="1027" y="276"/>
                      </a:lnTo>
                      <a:lnTo>
                        <a:pt x="1026" y="308"/>
                      </a:lnTo>
                      <a:lnTo>
                        <a:pt x="1026" y="340"/>
                      </a:lnTo>
                      <a:lnTo>
                        <a:pt x="1026" y="370"/>
                      </a:lnTo>
                      <a:lnTo>
                        <a:pt x="1024" y="399"/>
                      </a:lnTo>
                      <a:lnTo>
                        <a:pt x="1022" y="427"/>
                      </a:lnTo>
                      <a:lnTo>
                        <a:pt x="1019" y="451"/>
                      </a:lnTo>
                      <a:lnTo>
                        <a:pt x="1015" y="473"/>
                      </a:lnTo>
                      <a:lnTo>
                        <a:pt x="1010" y="492"/>
                      </a:lnTo>
                      <a:lnTo>
                        <a:pt x="1004" y="507"/>
                      </a:lnTo>
                      <a:lnTo>
                        <a:pt x="990" y="531"/>
                      </a:lnTo>
                      <a:lnTo>
                        <a:pt x="977" y="551"/>
                      </a:lnTo>
                      <a:lnTo>
                        <a:pt x="961" y="571"/>
                      </a:lnTo>
                      <a:lnTo>
                        <a:pt x="943" y="591"/>
                      </a:lnTo>
                      <a:lnTo>
                        <a:pt x="924" y="610"/>
                      </a:lnTo>
                      <a:lnTo>
                        <a:pt x="904" y="629"/>
                      </a:lnTo>
                      <a:lnTo>
                        <a:pt x="883" y="648"/>
                      </a:lnTo>
                      <a:lnTo>
                        <a:pt x="861" y="666"/>
                      </a:lnTo>
                      <a:lnTo>
                        <a:pt x="816" y="701"/>
                      </a:lnTo>
                      <a:lnTo>
                        <a:pt x="794" y="718"/>
                      </a:lnTo>
                      <a:lnTo>
                        <a:pt x="771" y="733"/>
                      </a:lnTo>
                      <a:lnTo>
                        <a:pt x="750" y="748"/>
                      </a:lnTo>
                      <a:lnTo>
                        <a:pt x="729" y="762"/>
                      </a:lnTo>
                      <a:lnTo>
                        <a:pt x="710" y="774"/>
                      </a:lnTo>
                      <a:lnTo>
                        <a:pt x="692" y="786"/>
                      </a:lnTo>
                      <a:lnTo>
                        <a:pt x="675" y="796"/>
                      </a:lnTo>
                      <a:lnTo>
                        <a:pt x="659" y="805"/>
                      </a:lnTo>
                      <a:lnTo>
                        <a:pt x="647" y="812"/>
                      </a:lnTo>
                      <a:lnTo>
                        <a:pt x="636" y="819"/>
                      </a:lnTo>
                      <a:lnTo>
                        <a:pt x="628" y="823"/>
                      </a:lnTo>
                      <a:lnTo>
                        <a:pt x="624" y="826"/>
                      </a:lnTo>
                      <a:lnTo>
                        <a:pt x="622" y="826"/>
                      </a:lnTo>
                      <a:lnTo>
                        <a:pt x="622" y="828"/>
                      </a:lnTo>
                      <a:lnTo>
                        <a:pt x="624" y="834"/>
                      </a:lnTo>
                      <a:lnTo>
                        <a:pt x="625" y="843"/>
                      </a:lnTo>
                      <a:lnTo>
                        <a:pt x="627" y="854"/>
                      </a:lnTo>
                      <a:lnTo>
                        <a:pt x="629" y="868"/>
                      </a:lnTo>
                      <a:lnTo>
                        <a:pt x="631" y="882"/>
                      </a:lnTo>
                      <a:lnTo>
                        <a:pt x="634" y="898"/>
                      </a:lnTo>
                      <a:lnTo>
                        <a:pt x="636" y="915"/>
                      </a:lnTo>
                      <a:lnTo>
                        <a:pt x="639" y="930"/>
                      </a:lnTo>
                      <a:lnTo>
                        <a:pt x="641" y="945"/>
                      </a:lnTo>
                      <a:lnTo>
                        <a:pt x="643" y="959"/>
                      </a:lnTo>
                      <a:lnTo>
                        <a:pt x="645" y="971"/>
                      </a:lnTo>
                      <a:lnTo>
                        <a:pt x="645" y="980"/>
                      </a:lnTo>
                      <a:lnTo>
                        <a:pt x="645" y="993"/>
                      </a:lnTo>
                      <a:lnTo>
                        <a:pt x="645" y="1004"/>
                      </a:lnTo>
                      <a:lnTo>
                        <a:pt x="642" y="1013"/>
                      </a:lnTo>
                      <a:lnTo>
                        <a:pt x="639" y="1020"/>
                      </a:lnTo>
                      <a:lnTo>
                        <a:pt x="635" y="1026"/>
                      </a:lnTo>
                      <a:lnTo>
                        <a:pt x="635" y="1025"/>
                      </a:lnTo>
                      <a:lnTo>
                        <a:pt x="630" y="1030"/>
                      </a:lnTo>
                      <a:lnTo>
                        <a:pt x="625" y="1033"/>
                      </a:lnTo>
                      <a:lnTo>
                        <a:pt x="621" y="1034"/>
                      </a:lnTo>
                      <a:lnTo>
                        <a:pt x="0" y="1034"/>
                      </a:lnTo>
                      <a:lnTo>
                        <a:pt x="0" y="0"/>
                      </a:lnTo>
                      <a:close/>
                    </a:path>
                  </a:pathLst>
                </a:custGeom>
                <a:solidFill>
                  <a:schemeClr val="accent6">
                    <a:lumMod val="20000"/>
                    <a:lumOff val="80000"/>
                  </a:schemeClr>
                </a:solidFill>
                <a:ln w="0">
                  <a:noFill/>
                  <a:prstDash val="solid"/>
                  <a:round/>
                  <a:headEnd/>
                  <a:tailEnd/>
                </a:ln>
              </p:spPr>
              <p:txBody>
                <a:bodyPr vert="horz" wrap="square" lIns="91440" tIns="9144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OI</a:t>
                  </a:r>
                  <a:r>
                    <a:rPr lang="en-US" sz="2400" kern="0">
                      <a:solidFill>
                        <a:schemeClr val="tx1">
                          <a:lumMod val="75000"/>
                          <a:lumOff val="25000"/>
                        </a:schemeClr>
                      </a:solidFill>
                      <a:latin typeface="Arial" panose="020B0604020202020204" pitchFamily="34" charset="0"/>
                      <a:cs typeface="Arial" panose="020B0604020202020204" pitchFamily="34" charset="0"/>
                    </a:rPr>
                    <a:t>MA</a:t>
                  </a:r>
                  <a:endParaRPr kumimoji="0" lang="en-US" sz="24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sp>
              <p:nvSpPr>
                <p:cNvPr id="158" name="Freeform 16">
                  <a:extLst>
                    <a:ext uri="{FF2B5EF4-FFF2-40B4-BE49-F238E27FC236}">
                      <a16:creationId xmlns:a16="http://schemas.microsoft.com/office/drawing/2014/main" id="{676EAC48-943A-41F8-9CEC-E9C3BABA10A9}"/>
                    </a:ext>
                  </a:extLst>
                </p:cNvPr>
                <p:cNvSpPr>
                  <a:spLocks/>
                </p:cNvSpPr>
                <p:nvPr/>
              </p:nvSpPr>
              <p:spPr bwMode="auto">
                <a:xfrm>
                  <a:off x="4580938" y="2868212"/>
                  <a:ext cx="606425" cy="823912"/>
                </a:xfrm>
                <a:custGeom>
                  <a:avLst/>
                  <a:gdLst/>
                  <a:ahLst/>
                  <a:cxnLst>
                    <a:cxn ang="0">
                      <a:pos x="373" y="21"/>
                    </a:cxn>
                    <a:cxn ang="0">
                      <a:pos x="348" y="70"/>
                    </a:cxn>
                    <a:cxn ang="0">
                      <a:pos x="315" y="124"/>
                    </a:cxn>
                    <a:cxn ang="0">
                      <a:pos x="276" y="180"/>
                    </a:cxn>
                    <a:cxn ang="0">
                      <a:pos x="216" y="265"/>
                    </a:cxn>
                    <a:cxn ang="0">
                      <a:pos x="179" y="314"/>
                    </a:cxn>
                    <a:cxn ang="0">
                      <a:pos x="142" y="361"/>
                    </a:cxn>
                    <a:cxn ang="0">
                      <a:pos x="108" y="403"/>
                    </a:cxn>
                    <a:cxn ang="0">
                      <a:pos x="77" y="442"/>
                    </a:cxn>
                    <a:cxn ang="0">
                      <a:pos x="51" y="473"/>
                    </a:cxn>
                    <a:cxn ang="0">
                      <a:pos x="31" y="498"/>
                    </a:cxn>
                    <a:cxn ang="0">
                      <a:pos x="18" y="513"/>
                    </a:cxn>
                    <a:cxn ang="0">
                      <a:pos x="13" y="519"/>
                    </a:cxn>
                    <a:cxn ang="0">
                      <a:pos x="20" y="506"/>
                    </a:cxn>
                    <a:cxn ang="0">
                      <a:pos x="23" y="486"/>
                    </a:cxn>
                    <a:cxn ang="0">
                      <a:pos x="23" y="464"/>
                    </a:cxn>
                    <a:cxn ang="0">
                      <a:pos x="19" y="438"/>
                    </a:cxn>
                    <a:cxn ang="0">
                      <a:pos x="14" y="408"/>
                    </a:cxn>
                    <a:cxn ang="0">
                      <a:pos x="9" y="375"/>
                    </a:cxn>
                    <a:cxn ang="0">
                      <a:pos x="5" y="347"/>
                    </a:cxn>
                    <a:cxn ang="0">
                      <a:pos x="2" y="327"/>
                    </a:cxn>
                    <a:cxn ang="0">
                      <a:pos x="0" y="319"/>
                    </a:cxn>
                    <a:cxn ang="0">
                      <a:pos x="6" y="316"/>
                    </a:cxn>
                    <a:cxn ang="0">
                      <a:pos x="25" y="305"/>
                    </a:cxn>
                    <a:cxn ang="0">
                      <a:pos x="53" y="289"/>
                    </a:cxn>
                    <a:cxn ang="0">
                      <a:pos x="88" y="267"/>
                    </a:cxn>
                    <a:cxn ang="0">
                      <a:pos x="128" y="241"/>
                    </a:cxn>
                    <a:cxn ang="0">
                      <a:pos x="172" y="211"/>
                    </a:cxn>
                    <a:cxn ang="0">
                      <a:pos x="239" y="159"/>
                    </a:cxn>
                    <a:cxn ang="0">
                      <a:pos x="282" y="122"/>
                    </a:cxn>
                    <a:cxn ang="0">
                      <a:pos x="321" y="84"/>
                    </a:cxn>
                    <a:cxn ang="0">
                      <a:pos x="355" y="44"/>
                    </a:cxn>
                    <a:cxn ang="0">
                      <a:pos x="382" y="0"/>
                    </a:cxn>
                  </a:cxnLst>
                  <a:rect l="0" t="0" r="r" b="b"/>
                  <a:pathLst>
                    <a:path w="382" h="519">
                      <a:moveTo>
                        <a:pt x="382" y="0"/>
                      </a:moveTo>
                      <a:lnTo>
                        <a:pt x="373" y="21"/>
                      </a:lnTo>
                      <a:lnTo>
                        <a:pt x="361" y="45"/>
                      </a:lnTo>
                      <a:lnTo>
                        <a:pt x="348" y="70"/>
                      </a:lnTo>
                      <a:lnTo>
                        <a:pt x="332" y="96"/>
                      </a:lnTo>
                      <a:lnTo>
                        <a:pt x="315" y="124"/>
                      </a:lnTo>
                      <a:lnTo>
                        <a:pt x="296" y="152"/>
                      </a:lnTo>
                      <a:lnTo>
                        <a:pt x="276" y="180"/>
                      </a:lnTo>
                      <a:lnTo>
                        <a:pt x="234" y="239"/>
                      </a:lnTo>
                      <a:lnTo>
                        <a:pt x="216" y="265"/>
                      </a:lnTo>
                      <a:lnTo>
                        <a:pt x="197" y="289"/>
                      </a:lnTo>
                      <a:lnTo>
                        <a:pt x="179" y="314"/>
                      </a:lnTo>
                      <a:lnTo>
                        <a:pt x="160" y="337"/>
                      </a:lnTo>
                      <a:lnTo>
                        <a:pt x="142" y="361"/>
                      </a:lnTo>
                      <a:lnTo>
                        <a:pt x="125" y="382"/>
                      </a:lnTo>
                      <a:lnTo>
                        <a:pt x="108" y="403"/>
                      </a:lnTo>
                      <a:lnTo>
                        <a:pt x="92" y="424"/>
                      </a:lnTo>
                      <a:lnTo>
                        <a:pt x="77" y="442"/>
                      </a:lnTo>
                      <a:lnTo>
                        <a:pt x="64" y="459"/>
                      </a:lnTo>
                      <a:lnTo>
                        <a:pt x="51" y="473"/>
                      </a:lnTo>
                      <a:lnTo>
                        <a:pt x="40" y="487"/>
                      </a:lnTo>
                      <a:lnTo>
                        <a:pt x="31" y="498"/>
                      </a:lnTo>
                      <a:lnTo>
                        <a:pt x="24" y="507"/>
                      </a:lnTo>
                      <a:lnTo>
                        <a:pt x="18" y="513"/>
                      </a:lnTo>
                      <a:lnTo>
                        <a:pt x="15" y="518"/>
                      </a:lnTo>
                      <a:lnTo>
                        <a:pt x="13" y="519"/>
                      </a:lnTo>
                      <a:lnTo>
                        <a:pt x="17" y="513"/>
                      </a:lnTo>
                      <a:lnTo>
                        <a:pt x="20" y="506"/>
                      </a:lnTo>
                      <a:lnTo>
                        <a:pt x="23" y="497"/>
                      </a:lnTo>
                      <a:lnTo>
                        <a:pt x="23" y="486"/>
                      </a:lnTo>
                      <a:lnTo>
                        <a:pt x="23" y="473"/>
                      </a:lnTo>
                      <a:lnTo>
                        <a:pt x="23" y="464"/>
                      </a:lnTo>
                      <a:lnTo>
                        <a:pt x="21" y="452"/>
                      </a:lnTo>
                      <a:lnTo>
                        <a:pt x="19" y="438"/>
                      </a:lnTo>
                      <a:lnTo>
                        <a:pt x="17" y="423"/>
                      </a:lnTo>
                      <a:lnTo>
                        <a:pt x="14" y="408"/>
                      </a:lnTo>
                      <a:lnTo>
                        <a:pt x="12" y="391"/>
                      </a:lnTo>
                      <a:lnTo>
                        <a:pt x="9" y="375"/>
                      </a:lnTo>
                      <a:lnTo>
                        <a:pt x="7" y="361"/>
                      </a:lnTo>
                      <a:lnTo>
                        <a:pt x="5" y="347"/>
                      </a:lnTo>
                      <a:lnTo>
                        <a:pt x="3" y="336"/>
                      </a:lnTo>
                      <a:lnTo>
                        <a:pt x="2" y="327"/>
                      </a:lnTo>
                      <a:lnTo>
                        <a:pt x="0" y="321"/>
                      </a:lnTo>
                      <a:lnTo>
                        <a:pt x="0" y="319"/>
                      </a:lnTo>
                      <a:lnTo>
                        <a:pt x="2" y="319"/>
                      </a:lnTo>
                      <a:lnTo>
                        <a:pt x="6" y="316"/>
                      </a:lnTo>
                      <a:lnTo>
                        <a:pt x="14" y="312"/>
                      </a:lnTo>
                      <a:lnTo>
                        <a:pt x="25" y="305"/>
                      </a:lnTo>
                      <a:lnTo>
                        <a:pt x="37" y="298"/>
                      </a:lnTo>
                      <a:lnTo>
                        <a:pt x="53" y="289"/>
                      </a:lnTo>
                      <a:lnTo>
                        <a:pt x="70" y="279"/>
                      </a:lnTo>
                      <a:lnTo>
                        <a:pt x="88" y="267"/>
                      </a:lnTo>
                      <a:lnTo>
                        <a:pt x="107" y="255"/>
                      </a:lnTo>
                      <a:lnTo>
                        <a:pt x="128" y="241"/>
                      </a:lnTo>
                      <a:lnTo>
                        <a:pt x="149" y="226"/>
                      </a:lnTo>
                      <a:lnTo>
                        <a:pt x="172" y="211"/>
                      </a:lnTo>
                      <a:lnTo>
                        <a:pt x="194" y="194"/>
                      </a:lnTo>
                      <a:lnTo>
                        <a:pt x="239" y="159"/>
                      </a:lnTo>
                      <a:lnTo>
                        <a:pt x="261" y="141"/>
                      </a:lnTo>
                      <a:lnTo>
                        <a:pt x="282" y="122"/>
                      </a:lnTo>
                      <a:lnTo>
                        <a:pt x="302" y="103"/>
                      </a:lnTo>
                      <a:lnTo>
                        <a:pt x="321" y="84"/>
                      </a:lnTo>
                      <a:lnTo>
                        <a:pt x="339" y="64"/>
                      </a:lnTo>
                      <a:lnTo>
                        <a:pt x="355" y="44"/>
                      </a:lnTo>
                      <a:lnTo>
                        <a:pt x="368" y="24"/>
                      </a:lnTo>
                      <a:lnTo>
                        <a:pt x="382" y="0"/>
                      </a:lnTo>
                      <a:close/>
                    </a:path>
                  </a:pathLst>
                </a:custGeom>
                <a:solidFill>
                  <a:schemeClr val="accent6">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2113898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56BC4F7A-EBA2-4FB8-A894-E356A005075D}"/>
              </a:ext>
            </a:extLst>
          </p:cNvPr>
          <p:cNvSpPr txBox="1">
            <a:spLocks/>
          </p:cNvSpPr>
          <p:nvPr/>
        </p:nvSpPr>
        <p:spPr>
          <a:xfrm>
            <a:off x="404021" y="4809607"/>
            <a:ext cx="11383957" cy="998748"/>
          </a:xfrm>
          <a:prstGeom prst="rect">
            <a:avLst/>
          </a:prstGeom>
          <a:blipFill>
            <a:blip r:embed="rId3">
              <a:alphaModFix amt="35000"/>
            </a:blip>
            <a:stretch>
              <a:fillRect/>
            </a:stretch>
          </a:blipFill>
          <a:ln w="38100">
            <a:solidFill>
              <a:srgbClr val="004E7D"/>
            </a:solidFill>
          </a:ln>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lIns="91440" tIns="45720" rIns="91440" bIns="45720"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45720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a:ea typeface="+mn-ea"/>
                <a:cs typeface="Arial"/>
              </a:rPr>
              <a:t>Public Water Systems (</a:t>
            </a:r>
            <a:r>
              <a:rPr kumimoji="0" lang="en-US" sz="2800" b="0" i="0" u="none" kern="1200" cap="none" spc="0" normalizeH="0" noProof="0" dirty="0">
                <a:ln w="0"/>
                <a:solidFill>
                  <a:prstClr val="black"/>
                </a:solidFill>
                <a:effectLst>
                  <a:outerShdw blurRad="38100" dist="19050" dir="2700000" algn="tl" rotWithShape="0">
                    <a:prstClr val="black">
                      <a:alpha val="40000"/>
                    </a:prstClr>
                  </a:outerShdw>
                </a:effectLst>
                <a:uLnTx/>
                <a:uFillTx/>
                <a:latin typeface="Arial"/>
                <a:ea typeface="+mn-ea"/>
                <a:cs typeface="Arial"/>
              </a:rPr>
              <a:t>2019</a:t>
            </a: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a:ea typeface="+mn-ea"/>
                <a:cs typeface="Arial"/>
              </a:rPr>
              <a:t>, </a:t>
            </a:r>
            <a:r>
              <a:rPr kumimoji="0" lang="en-US" sz="2800" b="0" i="0" u="none" kern="1200" cap="none" spc="0" normalizeH="0" noProof="0" dirty="0">
                <a:ln w="0"/>
                <a:solidFill>
                  <a:prstClr val="black"/>
                </a:solidFill>
                <a:effectLst>
                  <a:outerShdw blurRad="38100" dist="19050" dir="2700000" algn="tl" rotWithShape="0">
                    <a:prstClr val="black">
                      <a:alpha val="40000"/>
                    </a:prstClr>
                  </a:outerShdw>
                </a:effectLst>
                <a:uLnTx/>
                <a:uFillTx/>
                <a:latin typeface="Arial"/>
                <a:ea typeface="+mn-ea"/>
                <a:cs typeface="Arial"/>
              </a:rPr>
              <a:t>2020</a:t>
            </a: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a:ea typeface="+mn-ea"/>
                <a:cs typeface="Arial"/>
              </a:rPr>
              <a:t>, 2021, 2022)</a:t>
            </a:r>
          </a:p>
        </p:txBody>
      </p:sp>
      <p:sp>
        <p:nvSpPr>
          <p:cNvPr id="6" name="Content Placeholder 5">
            <a:extLst>
              <a:ext uri="{FF2B5EF4-FFF2-40B4-BE49-F238E27FC236}">
                <a16:creationId xmlns:a16="http://schemas.microsoft.com/office/drawing/2014/main" id="{D48785C5-D281-4D23-A861-2B25F72BDF67}"/>
              </a:ext>
            </a:extLst>
          </p:cNvPr>
          <p:cNvSpPr txBox="1">
            <a:spLocks/>
          </p:cNvSpPr>
          <p:nvPr/>
        </p:nvSpPr>
        <p:spPr>
          <a:xfrm>
            <a:off x="404022" y="1433512"/>
            <a:ext cx="2651760" cy="1737360"/>
          </a:xfrm>
          <a:prstGeom prst="rect">
            <a:avLst/>
          </a:prstGeom>
          <a:blipFill>
            <a:blip r:embed="rId4">
              <a:alphaModFix amt="35000"/>
            </a:blip>
            <a:stretch>
              <a:fillRect/>
            </a:stretch>
          </a:blipFill>
          <a:ln w="38100">
            <a:solidFill>
              <a:srgbClr val="004E7D"/>
            </a:solidFill>
          </a:ln>
          <a:effectLst>
            <a:outerShdw blurRad="50800" dist="38100" dir="8100000" algn="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45720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Airports</a:t>
            </a:r>
          </a:p>
          <a:p>
            <a:pPr marL="0" marR="0" lvl="1" indent="-45720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sym typeface="Wingdings" panose="05000000000000000000" pitchFamily="2" charset="2"/>
              </a:rPr>
              <a:t>(2019)</a:t>
            </a:r>
          </a:p>
        </p:txBody>
      </p:sp>
      <p:sp>
        <p:nvSpPr>
          <p:cNvPr id="13" name="Content Placeholder 7">
            <a:extLst>
              <a:ext uri="{FF2B5EF4-FFF2-40B4-BE49-F238E27FC236}">
                <a16:creationId xmlns:a16="http://schemas.microsoft.com/office/drawing/2014/main" id="{F3981B2E-FD68-430E-A241-E859CA246ADE}"/>
              </a:ext>
            </a:extLst>
          </p:cNvPr>
          <p:cNvSpPr txBox="1">
            <a:spLocks/>
          </p:cNvSpPr>
          <p:nvPr/>
        </p:nvSpPr>
        <p:spPr>
          <a:xfrm>
            <a:off x="6225486" y="1433512"/>
            <a:ext cx="2651760" cy="1737360"/>
          </a:xfrm>
          <a:prstGeom prst="rect">
            <a:avLst/>
          </a:prstGeom>
          <a:blipFill dpi="0" rotWithShape="1">
            <a:blip r:embed="rId5">
              <a:alphaModFix amt="35000"/>
            </a:blip>
            <a:srcRect/>
            <a:stretch>
              <a:fillRect/>
            </a:stretch>
          </a:blipFill>
          <a:ln w="38100">
            <a:solidFill>
              <a:srgbClr val="004E7D"/>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45720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Chrome Plating Facilities</a:t>
            </a:r>
          </a:p>
          <a:p>
            <a:pPr marL="0" marR="0" lvl="1" indent="-45720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(2019)</a:t>
            </a:r>
          </a:p>
        </p:txBody>
      </p:sp>
      <p:sp>
        <p:nvSpPr>
          <p:cNvPr id="15" name="Content Placeholder 5">
            <a:extLst>
              <a:ext uri="{FF2B5EF4-FFF2-40B4-BE49-F238E27FC236}">
                <a16:creationId xmlns:a16="http://schemas.microsoft.com/office/drawing/2014/main" id="{12921187-A7B9-4386-9AE7-1A7DD5968532}"/>
              </a:ext>
            </a:extLst>
          </p:cNvPr>
          <p:cNvSpPr txBox="1">
            <a:spLocks/>
          </p:cNvSpPr>
          <p:nvPr/>
        </p:nvSpPr>
        <p:spPr>
          <a:xfrm>
            <a:off x="404022" y="3393586"/>
            <a:ext cx="11383956" cy="1202692"/>
          </a:xfrm>
          <a:prstGeom prst="rect">
            <a:avLst/>
          </a:prstGeom>
          <a:blipFill>
            <a:blip r:embed="rId6">
              <a:alphaModFix amt="35000"/>
            </a:blip>
            <a:stretch>
              <a:fillRect/>
            </a:stretch>
          </a:blipFill>
          <a:ln w="38100">
            <a:solidFill>
              <a:srgbClr val="004E7D"/>
            </a:solidFill>
          </a:ln>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45720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Publicly Owned Treatment Works (2020)</a:t>
            </a:r>
            <a:endParaRPr kumimoji="0" lang="en-US" sz="22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sp>
        <p:nvSpPr>
          <p:cNvPr id="17" name="Content Placeholder 5">
            <a:extLst>
              <a:ext uri="{FF2B5EF4-FFF2-40B4-BE49-F238E27FC236}">
                <a16:creationId xmlns:a16="http://schemas.microsoft.com/office/drawing/2014/main" id="{CED0C50D-A2B3-40AC-AC91-68E039F71953}"/>
              </a:ext>
            </a:extLst>
          </p:cNvPr>
          <p:cNvSpPr txBox="1">
            <a:spLocks/>
          </p:cNvSpPr>
          <p:nvPr/>
        </p:nvSpPr>
        <p:spPr>
          <a:xfrm>
            <a:off x="3314754" y="1433512"/>
            <a:ext cx="2651760" cy="1737360"/>
          </a:xfrm>
          <a:prstGeom prst="rect">
            <a:avLst/>
          </a:prstGeom>
          <a:blipFill>
            <a:blip r:embed="rId7">
              <a:alphaModFix amt="35000"/>
              <a:extLst>
                <a:ext uri="{837473B0-CC2E-450A-ABE3-18F120FF3D39}">
                  <a1611:picAttrSrcUrl xmlns:a1611="http://schemas.microsoft.com/office/drawing/2016/11/main" r:id="rId8"/>
                </a:ext>
              </a:extLst>
            </a:blip>
            <a:stretch>
              <a:fillRect/>
            </a:stretch>
          </a:blipFill>
          <a:ln w="38100">
            <a:solidFill>
              <a:srgbClr val="004E7D"/>
            </a:solidFill>
          </a:ln>
          <a:effectLst>
            <a:outerShdw blurRad="50800" dist="38100" dir="8100000" algn="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45720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Municipal Solid Waste Landfills</a:t>
            </a:r>
          </a:p>
          <a:p>
            <a:pPr marL="0" marR="0" lvl="1" indent="-45720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sym typeface="Wingdings" panose="05000000000000000000" pitchFamily="2" charset="2"/>
              </a:rPr>
              <a:t>(2019)</a:t>
            </a:r>
          </a:p>
        </p:txBody>
      </p:sp>
      <p:sp>
        <p:nvSpPr>
          <p:cNvPr id="22" name="Content Placeholder 7">
            <a:extLst>
              <a:ext uri="{FF2B5EF4-FFF2-40B4-BE49-F238E27FC236}">
                <a16:creationId xmlns:a16="http://schemas.microsoft.com/office/drawing/2014/main" id="{95A7B725-79DF-4091-9494-B8BDEF975096}"/>
              </a:ext>
            </a:extLst>
          </p:cNvPr>
          <p:cNvSpPr txBox="1">
            <a:spLocks/>
          </p:cNvSpPr>
          <p:nvPr/>
        </p:nvSpPr>
        <p:spPr>
          <a:xfrm>
            <a:off x="9136218" y="1433512"/>
            <a:ext cx="2651760" cy="1737360"/>
          </a:xfrm>
          <a:prstGeom prst="rect">
            <a:avLst/>
          </a:prstGeom>
          <a:blipFill dpi="0" rotWithShape="1">
            <a:blip r:embed="rId9">
              <a:alphaModFix amt="35000"/>
              <a:extLst>
                <a:ext uri="{837473B0-CC2E-450A-ABE3-18F120FF3D39}">
                  <a1611:picAttrSrcUrl xmlns:a1611="http://schemas.microsoft.com/office/drawing/2016/11/main" r:id="rId10"/>
                </a:ext>
              </a:extLst>
            </a:blip>
            <a:srcRect/>
            <a:stretch>
              <a:fillRect/>
            </a:stretch>
          </a:blipFill>
          <a:ln w="38100">
            <a:solidFill>
              <a:srgbClr val="004E7D"/>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45720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Bulk Fuel Terminals/ Refineries (2021)</a:t>
            </a:r>
            <a:endParaRPr kumimoji="0" lang="en-US" sz="20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27D0ABAD-D58F-EA6E-5A34-A4658C6413DF}"/>
              </a:ext>
            </a:extLst>
          </p:cNvPr>
          <p:cNvSpPr txBox="1">
            <a:spLocks/>
          </p:cNvSpPr>
          <p:nvPr/>
        </p:nvSpPr>
        <p:spPr>
          <a:xfrm>
            <a:off x="779579" y="503835"/>
            <a:ext cx="11412421" cy="61376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rgbClr val="004E7D"/>
                </a:solidFill>
                <a:effectLst/>
                <a:uLnTx/>
                <a:uFillTx/>
                <a:latin typeface="Arial"/>
                <a:ea typeface="+mj-ea"/>
                <a:cs typeface="Arial"/>
              </a:rPr>
              <a:t>Water Board Statewide PFAS Investigative Orders</a:t>
            </a:r>
          </a:p>
        </p:txBody>
      </p:sp>
      <p:sp>
        <p:nvSpPr>
          <p:cNvPr id="3" name="Slide Number Placeholder 1">
            <a:extLst>
              <a:ext uri="{FF2B5EF4-FFF2-40B4-BE49-F238E27FC236}">
                <a16:creationId xmlns:a16="http://schemas.microsoft.com/office/drawing/2014/main" id="{1A732692-3A5A-FAB0-82D3-4A14DE6AE3BD}"/>
              </a:ext>
            </a:extLst>
          </p:cNvPr>
          <p:cNvSpPr txBox="1">
            <a:spLocks/>
          </p:cNvSpPr>
          <p:nvPr/>
        </p:nvSpPr>
        <p:spPr>
          <a:xfrm>
            <a:off x="5727940" y="6451364"/>
            <a:ext cx="683517"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03C551C-83BB-4568-94F6-AC8A8312A04A}" type="slidenum">
              <a:rPr kumimoji="0" lang="en-GB"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Date Placeholder 1">
            <a:extLst>
              <a:ext uri="{FF2B5EF4-FFF2-40B4-BE49-F238E27FC236}">
                <a16:creationId xmlns:a16="http://schemas.microsoft.com/office/drawing/2014/main" id="{8CA9F919-28A9-5E5F-5321-252E4D16854A}"/>
              </a:ext>
            </a:extLst>
          </p:cNvPr>
          <p:cNvSpPr txBox="1">
            <a:spLocks/>
          </p:cNvSpPr>
          <p:nvPr/>
        </p:nvSpPr>
        <p:spPr>
          <a:xfrm>
            <a:off x="129856" y="6451364"/>
            <a:ext cx="1566255"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dirty="0">
                <a:solidFill>
                  <a:prstClr val="white"/>
                </a:solidFill>
              </a:rPr>
              <a:t>March 2023</a:t>
            </a:r>
          </a:p>
        </p:txBody>
      </p:sp>
      <p:cxnSp>
        <p:nvCxnSpPr>
          <p:cNvPr id="7" name="Straight Connector 6">
            <a:extLst>
              <a:ext uri="{FF2B5EF4-FFF2-40B4-BE49-F238E27FC236}">
                <a16:creationId xmlns:a16="http://schemas.microsoft.com/office/drawing/2014/main" id="{E2534C29-83A0-387D-CF95-CE7893B9070D}"/>
              </a:ext>
            </a:extLst>
          </p:cNvPr>
          <p:cNvCxnSpPr/>
          <p:nvPr/>
        </p:nvCxnSpPr>
        <p:spPr>
          <a:xfrm flipH="1">
            <a:off x="5966514" y="5177597"/>
            <a:ext cx="751668" cy="317715"/>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188911F-723A-A3BE-90B4-DDCD3725E7A8}"/>
              </a:ext>
            </a:extLst>
          </p:cNvPr>
          <p:cNvCxnSpPr/>
          <p:nvPr/>
        </p:nvCxnSpPr>
        <p:spPr>
          <a:xfrm flipH="1">
            <a:off x="7009588" y="5178553"/>
            <a:ext cx="751668" cy="317715"/>
          </a:xfrm>
          <a:prstGeom prst="line">
            <a:avLst/>
          </a:prstGeom>
          <a:ln w="57150"/>
        </p:spPr>
        <p:style>
          <a:lnRef idx="1">
            <a:schemeClr val="dk1"/>
          </a:lnRef>
          <a:fillRef idx="0">
            <a:schemeClr val="dk1"/>
          </a:fillRef>
          <a:effectRef idx="0">
            <a:schemeClr val="dk1"/>
          </a:effectRef>
          <a:fontRef idx="minor">
            <a:schemeClr val="tx1"/>
          </a:fontRef>
        </p:style>
      </p:cxnSp>
      <p:cxnSp>
        <p:nvCxnSpPr>
          <p:cNvPr id="2" name="Straight Connector 1">
            <a:extLst>
              <a:ext uri="{FF2B5EF4-FFF2-40B4-BE49-F238E27FC236}">
                <a16:creationId xmlns:a16="http://schemas.microsoft.com/office/drawing/2014/main" id="{F899BB5A-5691-CC28-8480-BFA00A532721}"/>
              </a:ext>
            </a:extLst>
          </p:cNvPr>
          <p:cNvCxnSpPr/>
          <p:nvPr/>
        </p:nvCxnSpPr>
        <p:spPr>
          <a:xfrm flipH="1">
            <a:off x="7956961" y="5178554"/>
            <a:ext cx="751668" cy="317715"/>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55942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lides.pptx" id="{D19092ED-CF3C-41A9-A920-5466ADCE7D9B}" vid="{1F01FAC9-64E3-4430-8637-095864E45A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Slides</Template>
  <TotalTime>134</TotalTime>
  <Words>1221</Words>
  <Application>Microsoft Office PowerPoint</Application>
  <PresentationFormat>Widescreen</PresentationFormat>
  <Paragraphs>160</Paragraphs>
  <Slides>14</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State Water Board Priorities</vt:lpstr>
      <vt:lpstr>Overview</vt:lpstr>
      <vt:lpstr>Ocean Acidification, Harmful Algal Blooms &amp; Nutrients</vt:lpstr>
      <vt:lpstr>Preliminary Model Findings</vt:lpstr>
      <vt:lpstr>HABs in California</vt:lpstr>
      <vt:lpstr>California’s Water  Supply Strategy</vt:lpstr>
      <vt:lpstr>Water Supply Strategy Goals</vt:lpstr>
      <vt:lpstr>Water Board Actions – Recycled Water</vt:lpstr>
      <vt:lpstr>PowerPoint Presentation</vt:lpstr>
      <vt:lpstr>PowerPoint Presentation</vt:lpstr>
      <vt:lpstr>PowerPoint Presentation</vt:lpstr>
      <vt:lpstr>AB-178 (Budget Act of 2022)</vt:lpstr>
      <vt:lpstr>Funding</vt:lpstr>
      <vt:lpstr>Thank you!</vt:lpstr>
    </vt:vector>
  </TitlesOfParts>
  <Company>SWRCB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Water Board Priorities</dc:title>
  <dc:creator>Mogus, Karen@Waterboards</dc:creator>
  <cp:lastModifiedBy>Mogus, Karen@Waterboards</cp:lastModifiedBy>
  <cp:revision>2</cp:revision>
  <dcterms:created xsi:type="dcterms:W3CDTF">2023-05-03T15:38:16Z</dcterms:created>
  <dcterms:modified xsi:type="dcterms:W3CDTF">2023-05-03T17:52:51Z</dcterms:modified>
</cp:coreProperties>
</file>